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E0C"/>
    <a:srgbClr val="7B1B1D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3051-2691-4902-B6B1-F8BF83AC160E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BF23-8B00-4F1F-BFF5-1EE1D300C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7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3051-2691-4902-B6B1-F8BF83AC160E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BF23-8B00-4F1F-BFF5-1EE1D300C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492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3051-2691-4902-B6B1-F8BF83AC160E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BF23-8B00-4F1F-BFF5-1EE1D300C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783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3051-2691-4902-B6B1-F8BF83AC160E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BF23-8B00-4F1F-BFF5-1EE1D300C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0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3051-2691-4902-B6B1-F8BF83AC160E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BF23-8B00-4F1F-BFF5-1EE1D300C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552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3051-2691-4902-B6B1-F8BF83AC160E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BF23-8B00-4F1F-BFF5-1EE1D300C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058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3051-2691-4902-B6B1-F8BF83AC160E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BF23-8B00-4F1F-BFF5-1EE1D300C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148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3051-2691-4902-B6B1-F8BF83AC160E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BF23-8B00-4F1F-BFF5-1EE1D300C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692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3051-2691-4902-B6B1-F8BF83AC160E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BF23-8B00-4F1F-BFF5-1EE1D300C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59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3051-2691-4902-B6B1-F8BF83AC160E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BF23-8B00-4F1F-BFF5-1EE1D300C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266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3051-2691-4902-B6B1-F8BF83AC160E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BF23-8B00-4F1F-BFF5-1EE1D300C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303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F3051-2691-4902-B6B1-F8BF83AC160E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0BF23-8B00-4F1F-BFF5-1EE1D300C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188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12192001" cy="6858000"/>
          </a:xfrm>
          <a:prstGeom prst="rect">
            <a:avLst/>
          </a:prstGeom>
          <a:ln w="82550" cmpd="thickThin">
            <a:solidFill>
              <a:srgbClr val="7B1B1D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2410" y="517928"/>
            <a:ext cx="8179536" cy="5962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38705" y="148596"/>
            <a:ext cx="951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B1B1D"/>
                </a:solidFill>
              </a:rPr>
              <a:t>Муниципальное дошкольное образовательное учреждение «Детский сад № 114»</a:t>
            </a:r>
            <a:endParaRPr lang="ru-RU" b="1" dirty="0">
              <a:solidFill>
                <a:srgbClr val="7B1B1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965" y="2140895"/>
            <a:ext cx="35984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7B1B1D"/>
                </a:solidFill>
              </a:rPr>
              <a:t>Мастер-класс для  </a:t>
            </a:r>
          </a:p>
          <a:p>
            <a:pPr algn="ctr"/>
            <a:r>
              <a:rPr lang="ru-RU" sz="2300" b="1" dirty="0">
                <a:solidFill>
                  <a:srgbClr val="7B1B1D"/>
                </a:solidFill>
              </a:rPr>
              <a:t>педагогов и специалистов</a:t>
            </a:r>
          </a:p>
          <a:p>
            <a:pPr algn="ctr"/>
            <a:r>
              <a:rPr lang="ru-RU" sz="2300" b="1" dirty="0">
                <a:solidFill>
                  <a:srgbClr val="7B1B1D"/>
                </a:solidFill>
              </a:rPr>
              <a:t>групп комбинированной </a:t>
            </a:r>
          </a:p>
          <a:p>
            <a:pPr algn="ctr"/>
            <a:r>
              <a:rPr lang="ru-RU" sz="2300" b="1" dirty="0">
                <a:solidFill>
                  <a:srgbClr val="7B1B1D"/>
                </a:solidFill>
              </a:rPr>
              <a:t>направленности для  </a:t>
            </a:r>
          </a:p>
          <a:p>
            <a:pPr algn="ctr"/>
            <a:r>
              <a:rPr lang="ru-RU" sz="2300" b="1" dirty="0">
                <a:solidFill>
                  <a:srgbClr val="7B1B1D"/>
                </a:solidFill>
              </a:rPr>
              <a:t>детей с тяжёлыми </a:t>
            </a:r>
          </a:p>
          <a:p>
            <a:pPr algn="ctr"/>
            <a:r>
              <a:rPr lang="ru-RU" sz="2300" b="1" dirty="0">
                <a:solidFill>
                  <a:srgbClr val="7B1B1D"/>
                </a:solidFill>
              </a:rPr>
              <a:t>нарушениями речи: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3595" y="1984367"/>
            <a:ext cx="756809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«Инклюзивное образование. </a:t>
            </a:r>
            <a:endParaRPr lang="ru-RU" sz="3200" b="1" dirty="0" smtClean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Артикуляционная </a:t>
            </a:r>
            <a:r>
              <a:rPr lang="ru-RU" sz="32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и дыхательная </a:t>
            </a:r>
            <a:r>
              <a:rPr lang="ru-RU" sz="32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гимнастики </a:t>
            </a:r>
            <a:endParaRPr lang="ru-RU" sz="3200" b="1" dirty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2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как </a:t>
            </a:r>
            <a:r>
              <a:rPr lang="ru-RU" sz="32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 средство </a:t>
            </a:r>
            <a:r>
              <a:rPr lang="ru-RU" sz="32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развития речи детей </a:t>
            </a:r>
            <a:endParaRPr lang="ru-RU" sz="3200" b="1" dirty="0" smtClean="0">
              <a:solidFill>
                <a:srgbClr val="80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в </a:t>
            </a:r>
            <a:r>
              <a:rPr lang="ru-RU" sz="32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условиях </a:t>
            </a:r>
            <a:r>
              <a:rPr lang="ru-RU" sz="32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 реализации  ФГОС  ДО</a:t>
            </a:r>
            <a:r>
              <a:rPr lang="ru-RU" sz="32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46682" y="5512909"/>
            <a:ext cx="3624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B1B1D"/>
                </a:solidFill>
              </a:rPr>
              <a:t>Учителя-логопеды: </a:t>
            </a:r>
            <a:r>
              <a:rPr lang="ru-RU" b="1" dirty="0" err="1" smtClean="0">
                <a:solidFill>
                  <a:srgbClr val="7B1B1D"/>
                </a:solidFill>
              </a:rPr>
              <a:t>Иомтова</a:t>
            </a:r>
            <a:r>
              <a:rPr lang="ru-RU" b="1" dirty="0" smtClean="0">
                <a:solidFill>
                  <a:srgbClr val="7B1B1D"/>
                </a:solidFill>
              </a:rPr>
              <a:t> Л.В., </a:t>
            </a:r>
          </a:p>
          <a:p>
            <a:r>
              <a:rPr lang="ru-RU" b="1" dirty="0">
                <a:solidFill>
                  <a:srgbClr val="7B1B1D"/>
                </a:solidFill>
              </a:rPr>
              <a:t> </a:t>
            </a:r>
            <a:r>
              <a:rPr lang="ru-RU" b="1" dirty="0" smtClean="0">
                <a:solidFill>
                  <a:srgbClr val="7B1B1D"/>
                </a:solidFill>
              </a:rPr>
              <a:t>                                    Короткова О.Н.</a:t>
            </a:r>
            <a:endParaRPr lang="ru-RU" b="1" dirty="0">
              <a:solidFill>
                <a:srgbClr val="7B1B1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5536" y="6471822"/>
            <a:ext cx="220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B1B1D"/>
                </a:solidFill>
              </a:rPr>
              <a:t>11 апреля 2019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37193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12192001" cy="6858000"/>
          </a:xfrm>
          <a:prstGeom prst="rect">
            <a:avLst/>
          </a:prstGeom>
          <a:ln w="82550" cmpd="thickThin">
            <a:solidFill>
              <a:srgbClr val="7B1B1D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5813712" y="1563367"/>
            <a:ext cx="559723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b="1" dirty="0" smtClean="0">
                <a:solidFill>
                  <a:srgbClr val="7B1B1D"/>
                </a:solidFill>
              </a:rPr>
              <a:t>    11 </a:t>
            </a:r>
            <a:r>
              <a:rPr lang="ru-RU" sz="2300" b="1" dirty="0">
                <a:solidFill>
                  <a:srgbClr val="7B1B1D"/>
                </a:solidFill>
              </a:rPr>
              <a:t>апреля 2019 года в нашем детском саду </a:t>
            </a:r>
            <a:r>
              <a:rPr lang="ru-RU" sz="2300" b="1" dirty="0" smtClean="0">
                <a:solidFill>
                  <a:srgbClr val="7B1B1D"/>
                </a:solidFill>
              </a:rPr>
              <a:t>проходил </a:t>
            </a:r>
            <a:r>
              <a:rPr lang="ru-RU" sz="2300" b="1" dirty="0">
                <a:solidFill>
                  <a:srgbClr val="7B1B1D"/>
                </a:solidFill>
              </a:rPr>
              <a:t>городской мастер-класс для педагогов и </a:t>
            </a:r>
            <a:r>
              <a:rPr lang="ru-RU" sz="2300" b="1" dirty="0" smtClean="0">
                <a:solidFill>
                  <a:srgbClr val="7B1B1D"/>
                </a:solidFill>
              </a:rPr>
              <a:t>специалистов групп комбинированной направленности для детей с тяжелыми нарушениями речи. </a:t>
            </a:r>
            <a:endParaRPr lang="ru-RU" sz="2300" b="1" dirty="0">
              <a:solidFill>
                <a:srgbClr val="7B1B1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739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7417" y="5099211"/>
            <a:ext cx="1055716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b="1" dirty="0" smtClean="0">
                <a:solidFill>
                  <a:srgbClr val="7B1B1D"/>
                </a:solidFill>
              </a:rPr>
              <a:t>     Данное мероприятие посетили педагоги дошкольных учреждений Дзержинского, Заволжского, Фрунзенского, </a:t>
            </a:r>
            <a:r>
              <a:rPr lang="ru-RU" sz="2300" b="1" dirty="0" err="1" smtClean="0">
                <a:solidFill>
                  <a:srgbClr val="7B1B1D"/>
                </a:solidFill>
              </a:rPr>
              <a:t>Красноперекопского</a:t>
            </a:r>
            <a:r>
              <a:rPr lang="ru-RU" sz="2300" b="1" dirty="0" smtClean="0">
                <a:solidFill>
                  <a:srgbClr val="7B1B1D"/>
                </a:solidFill>
              </a:rPr>
              <a:t> районов города Ярославля</a:t>
            </a:r>
            <a:endParaRPr lang="ru-RU" sz="2300" b="1" dirty="0">
              <a:solidFill>
                <a:srgbClr val="7B1B1D"/>
              </a:solidFill>
            </a:endParaRPr>
          </a:p>
        </p:txBody>
      </p:sp>
      <p:pic>
        <p:nvPicPr>
          <p:cNvPr id="7" name="Рисунок 6" descr="C:\Users\User\Pictures\Для презентаций\iHC795UA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26" y="872837"/>
            <a:ext cx="4633167" cy="35131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927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12192001" cy="6858000"/>
          </a:xfrm>
          <a:prstGeom prst="rect">
            <a:avLst/>
          </a:prstGeom>
          <a:ln w="82550" cmpd="thickThin">
            <a:solidFill>
              <a:srgbClr val="7B1B1D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2281" y="1049481"/>
            <a:ext cx="7138555" cy="4759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55467" y="2477518"/>
            <a:ext cx="379614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7B1B1D"/>
                </a:solidFill>
              </a:rPr>
              <a:t>Вступительное слово заведующего ДОУ </a:t>
            </a:r>
          </a:p>
          <a:p>
            <a:pPr algn="ctr"/>
            <a:r>
              <a:rPr lang="ru-RU" sz="2300" b="1" dirty="0" smtClean="0">
                <a:solidFill>
                  <a:srgbClr val="7B1B1D"/>
                </a:solidFill>
              </a:rPr>
              <a:t>Борзовой Светланы Сергеевны </a:t>
            </a:r>
            <a:endParaRPr lang="ru-RU" sz="2300" b="1" dirty="0">
              <a:solidFill>
                <a:srgbClr val="7B1B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92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12192001" cy="6858000"/>
          </a:xfrm>
          <a:prstGeom prst="rect">
            <a:avLst/>
          </a:prstGeom>
          <a:ln w="82550" cmpd="thickThin">
            <a:solidFill>
              <a:srgbClr val="7B1B1D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088572" y="381686"/>
            <a:ext cx="801485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7B1B1D"/>
                </a:solidFill>
              </a:rPr>
              <a:t>Игры на знакомство и сплочение участников мероприятия </a:t>
            </a:r>
            <a:endParaRPr lang="ru-RU" sz="2300" b="1" dirty="0">
              <a:solidFill>
                <a:srgbClr val="7B1B1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2608" y="1461756"/>
            <a:ext cx="402474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7B1B1D"/>
                </a:solidFill>
              </a:rPr>
              <a:t>«Веселые ладошки» </a:t>
            </a:r>
            <a:endParaRPr lang="ru-RU" sz="2300" b="1" dirty="0">
              <a:solidFill>
                <a:srgbClr val="7B1B1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81852" y="5034987"/>
            <a:ext cx="378229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7B1B1D"/>
                </a:solidFill>
              </a:rPr>
              <a:t>«Разноцветные волны» </a:t>
            </a:r>
            <a:endParaRPr lang="ru-RU" sz="2300" b="1" dirty="0">
              <a:solidFill>
                <a:srgbClr val="7B1B1D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8787" y="1059872"/>
            <a:ext cx="5008419" cy="3338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997" y="2729345"/>
            <a:ext cx="5181756" cy="3454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033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12192001" cy="6858000"/>
          </a:xfrm>
          <a:prstGeom prst="rect">
            <a:avLst/>
          </a:prstGeom>
          <a:ln w="82550" cmpd="thickThin">
            <a:solidFill>
              <a:srgbClr val="7B1B1D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64" y="1291166"/>
            <a:ext cx="3624118" cy="2416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08099" y="245473"/>
            <a:ext cx="9575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7B1B1D"/>
                </a:solidFill>
              </a:rPr>
              <a:t>Артикуляционная гимнастика в системе коррекции звукопроизношения у детей с общим недоразвитием речи </a:t>
            </a:r>
            <a:endParaRPr lang="ru-RU" sz="2300" b="1" dirty="0">
              <a:solidFill>
                <a:srgbClr val="7B1B1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3010" y="1291166"/>
            <a:ext cx="3716482" cy="2477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809" y="4051490"/>
            <a:ext cx="3587173" cy="239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3010" y="4051490"/>
            <a:ext cx="3616039" cy="2410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5077" y="4051490"/>
            <a:ext cx="3587174" cy="239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7345" y="1277307"/>
            <a:ext cx="3644906" cy="2429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209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12192001" cy="6858000"/>
          </a:xfrm>
          <a:prstGeom prst="rect">
            <a:avLst/>
          </a:prstGeom>
          <a:ln w="82550" cmpd="thickThin">
            <a:solidFill>
              <a:srgbClr val="7B1B1D"/>
            </a:solidFill>
          </a:ln>
        </p:spPr>
      </p:pic>
      <p:pic>
        <p:nvPicPr>
          <p:cNvPr id="3" name="Picture 2" descr="F:\Артикуляционная гимнастика\Фото артикуляционных упражнений\img-88165daeb1008b06334c7840af83da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4931" y="3903846"/>
            <a:ext cx="3995743" cy="208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503" y="228602"/>
            <a:ext cx="4800598" cy="32003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5605" y="3320622"/>
            <a:ext cx="4870316" cy="32468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18182" y="1428691"/>
            <a:ext cx="292516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7B1B1D"/>
                </a:solidFill>
              </a:rPr>
              <a:t>Динамическая пауза </a:t>
            </a:r>
          </a:p>
          <a:p>
            <a:pPr algn="ctr"/>
            <a:r>
              <a:rPr lang="ru-RU" sz="2300" b="1" dirty="0" smtClean="0">
                <a:solidFill>
                  <a:srgbClr val="7B1B1D"/>
                </a:solidFill>
              </a:rPr>
              <a:t>«</a:t>
            </a:r>
            <a:r>
              <a:rPr lang="ru-RU" sz="2300" b="1" dirty="0" err="1" smtClean="0">
                <a:solidFill>
                  <a:srgbClr val="7B1B1D"/>
                </a:solidFill>
              </a:rPr>
              <a:t>Неунывайка</a:t>
            </a:r>
            <a:r>
              <a:rPr lang="ru-RU" sz="2300" b="1" dirty="0" smtClean="0">
                <a:solidFill>
                  <a:srgbClr val="7B1B1D"/>
                </a:solidFill>
              </a:rPr>
              <a:t>» </a:t>
            </a:r>
            <a:endParaRPr lang="ru-RU" sz="2300" b="1" dirty="0">
              <a:solidFill>
                <a:srgbClr val="7B1B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4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12192001" cy="6858000"/>
          </a:xfrm>
          <a:prstGeom prst="rect">
            <a:avLst/>
          </a:prstGeom>
          <a:ln w="82550" cmpd="thickThin">
            <a:solidFill>
              <a:srgbClr val="7B1B1D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817418" y="348781"/>
            <a:ext cx="101415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7B1B1D"/>
                </a:solidFill>
              </a:rPr>
              <a:t>Дыхательная</a:t>
            </a:r>
            <a:r>
              <a:rPr lang="ru-RU" sz="2300" b="1" dirty="0" smtClean="0">
                <a:solidFill>
                  <a:srgbClr val="7B1B1D"/>
                </a:solidFill>
              </a:rPr>
              <a:t> </a:t>
            </a:r>
            <a:r>
              <a:rPr lang="ru-RU" sz="2300" b="1" dirty="0">
                <a:solidFill>
                  <a:srgbClr val="7B1B1D"/>
                </a:solidFill>
              </a:rPr>
              <a:t>гимнастика в системе коррекции звукопроизношения </a:t>
            </a:r>
            <a:endParaRPr lang="ru-RU" sz="2300" b="1" dirty="0" smtClean="0">
              <a:solidFill>
                <a:srgbClr val="7B1B1D"/>
              </a:solidFill>
            </a:endParaRPr>
          </a:p>
          <a:p>
            <a:pPr algn="ctr"/>
            <a:r>
              <a:rPr lang="ru-RU" sz="2300" b="1" dirty="0" smtClean="0">
                <a:solidFill>
                  <a:srgbClr val="7B1B1D"/>
                </a:solidFill>
              </a:rPr>
              <a:t>у </a:t>
            </a:r>
            <a:r>
              <a:rPr lang="ru-RU" sz="2300" b="1" dirty="0">
                <a:solidFill>
                  <a:srgbClr val="7B1B1D"/>
                </a:solidFill>
              </a:rPr>
              <a:t>детей с общим недоразвитием речи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289" y="1357745"/>
            <a:ext cx="3345873" cy="2230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9497" y="4164217"/>
            <a:ext cx="33147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8982" y="1357745"/>
            <a:ext cx="2992581" cy="224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758" y="4164217"/>
            <a:ext cx="3140394" cy="2192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8927" y="1357746"/>
            <a:ext cx="3275716" cy="2183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5482" y="4164217"/>
            <a:ext cx="33147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096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12192001" cy="6858000"/>
          </a:xfrm>
          <a:prstGeom prst="rect">
            <a:avLst/>
          </a:prstGeom>
          <a:ln w="82550" cmpd="thickThin">
            <a:solidFill>
              <a:srgbClr val="7B1B1D"/>
            </a:solidFill>
          </a:ln>
        </p:spPr>
      </p:pic>
      <p:pic>
        <p:nvPicPr>
          <p:cNvPr id="4" name="Picture 2" descr="C:\Users\пк\Pictures\iFPCK1N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89993" y="2916382"/>
            <a:ext cx="2269486" cy="2972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12030" y="1650934"/>
            <a:ext cx="5128125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B1B1D"/>
                </a:solidFill>
                <a:latin typeface="Monotype Corsiva" panose="03010101010201010101" pitchFamily="66" charset="0"/>
              </a:rPr>
              <a:t>Спасибо за </a:t>
            </a:r>
            <a:r>
              <a:rPr lang="ru-RU" sz="3200" b="1" dirty="0" smtClean="0">
                <a:solidFill>
                  <a:srgbClr val="7B1B1D"/>
                </a:solidFill>
                <a:latin typeface="Monotype Corsiva" panose="03010101010201010101" pitchFamily="66" charset="0"/>
              </a:rPr>
              <a:t>внимание</a:t>
            </a:r>
            <a:r>
              <a:rPr lang="ru-RU" sz="3200" b="1" dirty="0" smtClean="0">
                <a:solidFill>
                  <a:srgbClr val="7B1B1D"/>
                </a:solidFill>
              </a:rPr>
              <a:t>!</a:t>
            </a:r>
          </a:p>
          <a:p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35765" y="4149612"/>
            <a:ext cx="59332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B1B1D"/>
                </a:solidFill>
                <a:latin typeface="Monotype Corsiva" panose="03010101010201010101" pitchFamily="66" charset="0"/>
              </a:rPr>
              <a:t>Желаем                   </a:t>
            </a:r>
          </a:p>
          <a:p>
            <a:pPr algn="ctr"/>
            <a:r>
              <a:rPr lang="ru-RU" sz="3200" b="1" dirty="0" smtClean="0">
                <a:solidFill>
                  <a:srgbClr val="7B1B1D"/>
                </a:solidFill>
                <a:latin typeface="Monotype Corsiva" panose="03010101010201010101" pitchFamily="66" charset="0"/>
              </a:rPr>
              <a:t>   </a:t>
            </a:r>
            <a:r>
              <a:rPr lang="ru-RU" sz="3200" b="1" smtClean="0">
                <a:solidFill>
                  <a:srgbClr val="7B1B1D"/>
                </a:solidFill>
                <a:latin typeface="Monotype Corsiva" panose="03010101010201010101" pitchFamily="66" charset="0"/>
              </a:rPr>
              <a:t>творческих </a:t>
            </a:r>
            <a:r>
              <a:rPr lang="ru-RU" sz="3200" b="1" smtClean="0">
                <a:solidFill>
                  <a:srgbClr val="7B1B1D"/>
                </a:solidFill>
                <a:latin typeface="Monotype Corsiva" panose="03010101010201010101" pitchFamily="66" charset="0"/>
              </a:rPr>
              <a:t> успехов  в  </a:t>
            </a:r>
            <a:r>
              <a:rPr lang="ru-RU" sz="3200" b="1" dirty="0">
                <a:solidFill>
                  <a:srgbClr val="7B1B1D"/>
                </a:solidFill>
                <a:latin typeface="Monotype Corsiva" panose="03010101010201010101" pitchFamily="66" charset="0"/>
              </a:rPr>
              <a:t>работе!</a:t>
            </a:r>
          </a:p>
        </p:txBody>
      </p:sp>
      <p:pic>
        <p:nvPicPr>
          <p:cNvPr id="7" name="Рисунок 6" descr="3f8a80d71c03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38637">
            <a:off x="8033898" y="584924"/>
            <a:ext cx="3219450" cy="2886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2488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162</Words>
  <Application>Microsoft Office PowerPoint</Application>
  <PresentationFormat>Произвольный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пк</cp:lastModifiedBy>
  <cp:revision>28</cp:revision>
  <dcterms:created xsi:type="dcterms:W3CDTF">2019-04-12T16:35:14Z</dcterms:created>
  <dcterms:modified xsi:type="dcterms:W3CDTF">2019-04-22T08:30:59Z</dcterms:modified>
</cp:coreProperties>
</file>