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4"/>
  </p:notesMasterIdLst>
  <p:sldIdLst>
    <p:sldId id="298" r:id="rId2"/>
    <p:sldId id="299" r:id="rId3"/>
    <p:sldId id="304" r:id="rId4"/>
    <p:sldId id="305" r:id="rId5"/>
    <p:sldId id="312" r:id="rId6"/>
    <p:sldId id="257" r:id="rId7"/>
    <p:sldId id="258" r:id="rId8"/>
    <p:sldId id="259" r:id="rId9"/>
    <p:sldId id="274" r:id="rId10"/>
    <p:sldId id="260" r:id="rId11"/>
    <p:sldId id="261" r:id="rId12"/>
    <p:sldId id="278" r:id="rId13"/>
    <p:sldId id="279" r:id="rId14"/>
    <p:sldId id="280" r:id="rId15"/>
    <p:sldId id="281" r:id="rId16"/>
    <p:sldId id="282" r:id="rId17"/>
    <p:sldId id="263" r:id="rId18"/>
    <p:sldId id="264" r:id="rId19"/>
    <p:sldId id="285" r:id="rId20"/>
    <p:sldId id="286" r:id="rId21"/>
    <p:sldId id="287" r:id="rId22"/>
    <p:sldId id="288" r:id="rId23"/>
    <p:sldId id="289" r:id="rId24"/>
    <p:sldId id="265" r:id="rId25"/>
    <p:sldId id="266" r:id="rId26"/>
    <p:sldId id="290" r:id="rId27"/>
    <p:sldId id="291" r:id="rId28"/>
    <p:sldId id="283" r:id="rId29"/>
    <p:sldId id="284" r:id="rId30"/>
    <p:sldId id="272" r:id="rId31"/>
    <p:sldId id="318" r:id="rId32"/>
    <p:sldId id="31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4F09"/>
    <a:srgbClr val="5A340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8F6AD-BC6B-473B-864D-4AED993C77CC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34A3E-22F8-47D6-9EC2-14A3FA33B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34A3E-22F8-47D6-9EC2-14A3FA33B2A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34A3E-22F8-47D6-9EC2-14A3FA33B2A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6585F9-6F03-42B8-86FC-36DDC0C31F8F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2D7239B-91D5-40DE-9A50-75B148DCA17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Рамки для презентаций\рамка-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8784976" cy="6480720"/>
          </a:xfrm>
          <a:prstGeom prst="rect">
            <a:avLst/>
          </a:prstGeom>
          <a:ln w="228600" cap="sq" cmpd="thickThin">
            <a:solidFill>
              <a:srgbClr val="894F0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187624" y="704088"/>
            <a:ext cx="6840760" cy="5029168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  </a:t>
            </a:r>
            <a:r>
              <a:rPr lang="ru-RU" sz="4000" b="1" dirty="0" smtClean="0">
                <a:solidFill>
                  <a:srgbClr val="C00000"/>
                </a:solidFill>
              </a:rPr>
              <a:t>Игровое наглядное пособие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         « ПАУКИ- ЗНАТОКИ»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                  </a:t>
            </a:r>
            <a:r>
              <a:rPr lang="ru-RU" sz="2400" b="1" dirty="0" smtClean="0"/>
              <a:t>Автор: учитель-логопед  </a:t>
            </a:r>
            <a:r>
              <a:rPr lang="ru-RU" sz="2400" b="1" dirty="0" err="1" smtClean="0"/>
              <a:t>д</a:t>
            </a:r>
            <a:r>
              <a:rPr lang="ru-RU" sz="2400" b="1" dirty="0" smtClean="0"/>
              <a:t>/с № 114</a:t>
            </a:r>
            <a:br>
              <a:rPr lang="ru-RU" sz="2400" b="1" dirty="0" smtClean="0"/>
            </a:br>
            <a:r>
              <a:rPr lang="ru-RU" sz="2400" b="1" dirty="0" smtClean="0"/>
              <a:t>                                   ИОМТОВА ЛИДИЯ ВИТАЛЬЕВНА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smtClean="0"/>
              <a:t> </a:t>
            </a:r>
            <a:r>
              <a:rPr lang="ru-RU" sz="2400" b="1" smtClean="0"/>
              <a:t>ЯРОСЛАВЛЬ 23.03.2020</a:t>
            </a:r>
            <a:endParaRPr lang="ru-RU" dirty="0"/>
          </a:p>
        </p:txBody>
      </p:sp>
      <p:pic>
        <p:nvPicPr>
          <p:cNvPr id="3076" name="Picture 4" descr="C:\Documents and Settings\Пользователь\Рабочий стол\Рамки для презентаций\три паука в паутин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7" y="908720"/>
            <a:ext cx="1944217" cy="1800200"/>
          </a:xfrm>
          <a:prstGeom prst="rect">
            <a:avLst/>
          </a:prstGeom>
          <a:noFill/>
        </p:spPr>
      </p:pic>
      <p:pic>
        <p:nvPicPr>
          <p:cNvPr id="5" name="Picture 4" descr="C:\Documents and Settings\Пользователь\Рабочий стол\Рамки для презентаций\три паука в паутин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908720"/>
            <a:ext cx="1944217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</a:t>
            </a:r>
            <a:r>
              <a:rPr lang="ru-RU" sz="3600" b="1" dirty="0" smtClean="0">
                <a:solidFill>
                  <a:srgbClr val="5A3406"/>
                </a:solidFill>
              </a:rPr>
              <a:t>Дифференциация мягких и твёрдых </a:t>
            </a:r>
            <a:br>
              <a:rPr lang="ru-RU" sz="3600" b="1" dirty="0" smtClean="0">
                <a:solidFill>
                  <a:srgbClr val="5A3406"/>
                </a:solidFill>
              </a:rPr>
            </a:br>
            <a:r>
              <a:rPr lang="ru-RU" sz="3600" b="1" dirty="0" smtClean="0">
                <a:solidFill>
                  <a:srgbClr val="5A3406"/>
                </a:solidFill>
              </a:rPr>
              <a:t>                            согласных  звуков.                          </a:t>
            </a:r>
            <a:endParaRPr lang="ru-RU" sz="3600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935480"/>
            <a:ext cx="6408712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Пользователь\Рабочий стол\Лиля (папки с играми)\Наглядное пособие ПАУКИ-ЗНАТОКИ\491-Дифференсация мягких и твёрдых согласны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6385415" cy="4824536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48872" cy="136815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</a:t>
            </a:r>
            <a:r>
              <a:rPr lang="ru-RU" sz="3200" b="1" dirty="0" smtClean="0">
                <a:solidFill>
                  <a:srgbClr val="5A3406"/>
                </a:solidFill>
              </a:rPr>
              <a:t>Выделение и произношение согласного звука  в </a:t>
            </a:r>
            <a:r>
              <a:rPr lang="ru-RU" sz="3200" dirty="0" smtClean="0">
                <a:solidFill>
                  <a:srgbClr val="5A3406"/>
                </a:solidFill>
              </a:rPr>
              <a:t/>
            </a:r>
            <a:br>
              <a:rPr lang="ru-RU" sz="3200" dirty="0" smtClean="0">
                <a:solidFill>
                  <a:srgbClr val="5A3406"/>
                </a:solidFill>
              </a:rPr>
            </a:br>
            <a:r>
              <a:rPr lang="ru-RU" sz="3200" dirty="0" smtClean="0">
                <a:solidFill>
                  <a:srgbClr val="5A3406"/>
                </a:solidFill>
              </a:rPr>
              <a:t>     </a:t>
            </a:r>
            <a:r>
              <a:rPr lang="ru-RU" sz="3200" b="1" dirty="0" smtClean="0">
                <a:solidFill>
                  <a:srgbClr val="5A3406"/>
                </a:solidFill>
              </a:rPr>
              <a:t>начале  слова без присоединения  гласного  .          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     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935480"/>
            <a:ext cx="6192688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Пользователь\Рабочий стол\Лиля (папки с играми)\Наглядное пособие ПАУКИ-ЗНАТОКИ\493-Называй согласные звуки правиль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94014"/>
            <a:ext cx="6192688" cy="4815305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5A3406"/>
                </a:solidFill>
              </a:rPr>
              <a:t>Автоматизация  звука </a:t>
            </a:r>
            <a:r>
              <a:rPr lang="en-US" sz="3200" b="1" dirty="0" smtClean="0">
                <a:solidFill>
                  <a:srgbClr val="5A3406"/>
                </a:solidFill>
              </a:rPr>
              <a:t>[ </a:t>
            </a:r>
            <a:r>
              <a:rPr lang="ru-RU" sz="3200" b="1" dirty="0" err="1" smtClean="0">
                <a:solidFill>
                  <a:srgbClr val="5A3406"/>
                </a:solidFill>
              </a:rPr>
              <a:t>р</a:t>
            </a:r>
            <a:r>
              <a:rPr lang="ru-RU" sz="3200" b="1" dirty="0" smtClean="0">
                <a:solidFill>
                  <a:srgbClr val="5A3406"/>
                </a:solidFill>
              </a:rPr>
              <a:t> </a:t>
            </a:r>
            <a:r>
              <a:rPr lang="en-US" sz="3200" b="1" dirty="0" smtClean="0">
                <a:solidFill>
                  <a:srgbClr val="5A3406"/>
                </a:solidFill>
              </a:rPr>
              <a:t>] </a:t>
            </a:r>
            <a:r>
              <a:rPr lang="ru-RU" sz="3200" b="1" dirty="0" smtClean="0">
                <a:solidFill>
                  <a:srgbClr val="5A3406"/>
                </a:solidFill>
              </a:rPr>
              <a:t>в словах, определение  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                места  звучания.                         </a:t>
            </a:r>
            <a:endParaRPr lang="ru-RU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935480"/>
            <a:ext cx="5976664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Пользователь\Рабочий стол\Лиля (папки с играми)\Наглядное пособие ПАУКИ-ЗНАТОКИ\IMG_3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75578" y="800284"/>
            <a:ext cx="4992843" cy="6048672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3200" b="1" dirty="0" smtClean="0">
                <a:solidFill>
                  <a:srgbClr val="5A3406"/>
                </a:solidFill>
              </a:rPr>
              <a:t>Практическое использование притяжательных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местоимений  </a:t>
            </a:r>
            <a:r>
              <a:rPr lang="ru-RU" sz="3200" b="1" dirty="0" err="1" smtClean="0">
                <a:solidFill>
                  <a:srgbClr val="C00000"/>
                </a:solidFill>
              </a:rPr>
              <a:t>мой,моя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628800"/>
            <a:ext cx="6408712" cy="469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C:\Documents and Settings\Пользователь\Рабочий стол\Лиля (папки с играми)\Наглядное пособие ПАУКИ-ЗНАТОКИ\IMG_3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408712" cy="4680520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dirty="0" smtClean="0">
                <a:solidFill>
                  <a:srgbClr val="5A3406"/>
                </a:solidFill>
              </a:rPr>
              <a:t>Составление словосочетаний с притяжательными </a:t>
            </a:r>
            <a:br>
              <a:rPr lang="ru-RU" sz="3100" b="1" dirty="0" smtClean="0">
                <a:solidFill>
                  <a:srgbClr val="5A3406"/>
                </a:solidFill>
              </a:rPr>
            </a:br>
            <a:r>
              <a:rPr lang="ru-RU" sz="3100" b="1" dirty="0" smtClean="0">
                <a:solidFill>
                  <a:srgbClr val="5A3406"/>
                </a:solidFill>
              </a:rPr>
              <a:t>                    местоимениями  </a:t>
            </a:r>
            <a:r>
              <a:rPr lang="ru-RU" sz="3100" b="1" dirty="0" err="1" smtClean="0">
                <a:solidFill>
                  <a:srgbClr val="C00000"/>
                </a:solidFill>
              </a:rPr>
              <a:t>мой,моя</a:t>
            </a:r>
            <a:r>
              <a:rPr lang="ru-RU" sz="3100" b="1" dirty="0" smtClean="0">
                <a:solidFill>
                  <a:srgbClr val="C00000"/>
                </a:solidFill>
              </a:rPr>
              <a:t>.</a:t>
            </a:r>
            <a:endParaRPr lang="ru-RU" sz="31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935480"/>
            <a:ext cx="6480720" cy="43018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Пользователь\Рабочий стол\Лиля (папки с играми)\Наглядное пособие ПАУКИ-ЗНАТОКИ\IMG_3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56793"/>
            <a:ext cx="6624736" cy="4680520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3200" b="1" dirty="0" smtClean="0">
                <a:solidFill>
                  <a:srgbClr val="5A3406"/>
                </a:solidFill>
              </a:rPr>
              <a:t>Составление словосочетаний с </a:t>
            </a:r>
            <a:r>
              <a:rPr lang="ru-RU" sz="3200" b="1" dirty="0" err="1" smtClean="0">
                <a:solidFill>
                  <a:srgbClr val="5A3406"/>
                </a:solidFill>
              </a:rPr>
              <a:t>существитель</a:t>
            </a:r>
            <a:r>
              <a:rPr lang="ru-RU" sz="3200" b="1" dirty="0" smtClean="0">
                <a:solidFill>
                  <a:srgbClr val="5A3406"/>
                </a:solidFill>
              </a:rPr>
              <a:t>-   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         </a:t>
            </a:r>
            <a:r>
              <a:rPr lang="ru-RU" sz="3200" b="1" dirty="0" err="1" smtClean="0">
                <a:solidFill>
                  <a:srgbClr val="5A3406"/>
                </a:solidFill>
              </a:rPr>
              <a:t>ными</a:t>
            </a:r>
            <a:r>
              <a:rPr lang="ru-RU" sz="3200" b="1" dirty="0" smtClean="0">
                <a:solidFill>
                  <a:srgbClr val="5A3406"/>
                </a:solidFill>
              </a:rPr>
              <a:t>  женского  рода.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       женского рода.</a:t>
            </a:r>
            <a:endParaRPr lang="ru-RU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935480"/>
            <a:ext cx="6552728" cy="43738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Пользователь\Рабочий стол\Лиля (папки с играми)\Наглядное пособие ПАУКИ-ЗНАТОКИ\IMG_3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56792"/>
            <a:ext cx="6525859" cy="4752528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3100" b="1" dirty="0" smtClean="0">
                <a:solidFill>
                  <a:srgbClr val="5A3406"/>
                </a:solidFill>
              </a:rPr>
              <a:t>Составление словосочетаний с </a:t>
            </a:r>
            <a:r>
              <a:rPr lang="ru-RU" sz="3100" b="1" dirty="0" err="1" smtClean="0">
                <a:solidFill>
                  <a:srgbClr val="5A3406"/>
                </a:solidFill>
              </a:rPr>
              <a:t>существитель</a:t>
            </a:r>
            <a:r>
              <a:rPr lang="ru-RU" sz="3100" b="1" dirty="0" smtClean="0">
                <a:solidFill>
                  <a:srgbClr val="5A3406"/>
                </a:solidFill>
              </a:rPr>
              <a:t>-    </a:t>
            </a:r>
            <a:br>
              <a:rPr lang="ru-RU" sz="3100" b="1" dirty="0" smtClean="0">
                <a:solidFill>
                  <a:srgbClr val="5A3406"/>
                </a:solidFill>
              </a:rPr>
            </a:br>
            <a:r>
              <a:rPr lang="ru-RU" sz="3100" b="1" dirty="0" smtClean="0">
                <a:solidFill>
                  <a:srgbClr val="5A3406"/>
                </a:solidFill>
              </a:rPr>
              <a:t>                          </a:t>
            </a:r>
            <a:r>
              <a:rPr lang="ru-RU" sz="3100" b="1" dirty="0" err="1" smtClean="0">
                <a:solidFill>
                  <a:srgbClr val="5A3406"/>
                </a:solidFill>
              </a:rPr>
              <a:t>ными</a:t>
            </a:r>
            <a:r>
              <a:rPr lang="ru-RU" sz="3100" b="1" dirty="0" smtClean="0">
                <a:solidFill>
                  <a:srgbClr val="5A3406"/>
                </a:solidFill>
              </a:rPr>
              <a:t>  мужского рода.</a:t>
            </a:r>
            <a:r>
              <a:rPr lang="ru-RU" sz="3200" b="1" dirty="0" smtClean="0">
                <a:solidFill>
                  <a:srgbClr val="5A3406"/>
                </a:solidFill>
              </a:rPr>
              <a:t/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             мужского рода.</a:t>
            </a:r>
            <a:endParaRPr lang="ru-RU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935480"/>
            <a:ext cx="6696744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Пользователь\Рабочий стол\Лиля (папки с играми)\Наглядное пособие ПАУКИ-ЗНАТОКИ\IMG_3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40768"/>
            <a:ext cx="6696744" cy="4986937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600" b="1" dirty="0" smtClean="0">
                <a:solidFill>
                  <a:srgbClr val="5A3406"/>
                </a:solidFill>
              </a:rPr>
              <a:t>Выделение гласных первого ряда среди</a:t>
            </a:r>
            <a:br>
              <a:rPr lang="ru-RU" sz="3600" b="1" dirty="0" smtClean="0">
                <a:solidFill>
                  <a:srgbClr val="5A3406"/>
                </a:solidFill>
              </a:rPr>
            </a:br>
            <a:r>
              <a:rPr lang="ru-RU" sz="3600" b="1" dirty="0" smtClean="0">
                <a:solidFill>
                  <a:srgbClr val="5A3406"/>
                </a:solidFill>
              </a:rPr>
              <a:t>                                   других букв.</a:t>
            </a:r>
            <a:endParaRPr lang="ru-RU" sz="3600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2060848"/>
            <a:ext cx="6264696" cy="4263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Documents and Settings\Пользователь\Рабочий стол\Лиля (папки с играми)\Наглядное пособие ПАУКИ-ЗНАТОКИ\497-Выбери  гласные первого ря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36991" y="764705"/>
            <a:ext cx="4926002" cy="6192688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3600" b="1" dirty="0" smtClean="0">
                <a:solidFill>
                  <a:srgbClr val="5A3406"/>
                </a:solidFill>
              </a:rPr>
              <a:t>Запоминание  гласных букв первого ряда</a:t>
            </a:r>
            <a:r>
              <a:rPr lang="ru-RU" b="1" dirty="0" smtClean="0">
                <a:solidFill>
                  <a:srgbClr val="5A3406"/>
                </a:solidFill>
              </a:rPr>
              <a:t>.</a:t>
            </a:r>
            <a:endParaRPr lang="ru-RU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2060848"/>
            <a:ext cx="6336704" cy="4104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Пользователь\Рабочий стол\Лиля (папки с играми)\Наглядное пособие ПАУКИ-ЗНАТОКИ\498-Назови гласные первого ря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196752"/>
            <a:ext cx="6408712" cy="5040560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3200" b="1" dirty="0" smtClean="0">
                <a:solidFill>
                  <a:srgbClr val="5A3406"/>
                </a:solidFill>
              </a:rPr>
              <a:t>Распределение гласных букв по рядам и по              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                    парам.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628800"/>
            <a:ext cx="6768752" cy="469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Пользователь\Рабочий стол\Лиля (папки с играми)\Наглядное пособие ПАУКИ-ЗНАТОКИ\IMG_3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76715"/>
            <a:ext cx="6624736" cy="4965940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8352928" cy="61926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5400" dirty="0" smtClean="0"/>
              <a:t>              </a:t>
            </a:r>
            <a:r>
              <a:rPr lang="ru-RU" sz="5400" b="1" dirty="0" smtClean="0">
                <a:solidFill>
                  <a:srgbClr val="5A3406"/>
                </a:solidFill>
              </a:rPr>
              <a:t>Общая цель:</a:t>
            </a:r>
          </a:p>
          <a:p>
            <a:pPr algn="just">
              <a:buNone/>
            </a:pPr>
            <a:r>
              <a:rPr lang="ru-RU" sz="5400" b="1" dirty="0" smtClean="0">
                <a:solidFill>
                  <a:srgbClr val="5A3406"/>
                </a:solidFill>
              </a:rPr>
              <a:t>  </a:t>
            </a:r>
            <a:r>
              <a:rPr lang="ru-RU" sz="4000" b="1" i="1" dirty="0" smtClean="0">
                <a:solidFill>
                  <a:srgbClr val="5A3406"/>
                </a:solidFill>
              </a:rPr>
              <a:t>активизация деятельности   детей с речевой патологией при решении коррекционных задач с помощью наглядных  пособий и дидактических игр.</a:t>
            </a:r>
            <a:endParaRPr lang="ru-RU" sz="4000" dirty="0"/>
          </a:p>
        </p:txBody>
      </p:sp>
      <p:pic>
        <p:nvPicPr>
          <p:cNvPr id="3075" name="Picture 3" descr="C:\Documents and Settings\Пользователь\Рабочий стол\Рамки для презентаций\три паука в паути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5"/>
            <a:ext cx="1944216" cy="1728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43528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5A3406"/>
                </a:solidFill>
              </a:rPr>
              <a:t>Составление слогов -слияний  и чтение согласных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перед  гласными  первого  ряда (твёрдо).</a:t>
            </a:r>
            <a:endParaRPr lang="ru-RU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935480"/>
            <a:ext cx="6696744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Пользователь\Рабочий стол\Лиля (папки с играми)\Наглядное пособие ПАУКИ-ЗНАТОКИ\IMG_3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07350"/>
            <a:ext cx="6696744" cy="4701969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3200" b="1" dirty="0" smtClean="0">
                <a:solidFill>
                  <a:srgbClr val="5A3406"/>
                </a:solidFill>
              </a:rPr>
              <a:t>Составление слогов- слияний и чтение согласных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перед гласными второго ряда ( мягко).</a:t>
            </a:r>
            <a:endParaRPr lang="ru-RU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628800"/>
            <a:ext cx="6984776" cy="469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Пользователь\Рабочий стол\Лиля (папки с играми)\Наглядное пособие ПАУКИ-ЗНАТОКИ\IMG_3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7128792" cy="4752528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sz="3100" b="1" dirty="0" smtClean="0">
                <a:solidFill>
                  <a:srgbClr val="5A3406"/>
                </a:solidFill>
              </a:rPr>
              <a:t>Чтение обратных слогов с гласными первого</a:t>
            </a:r>
            <a:br>
              <a:rPr lang="ru-RU" sz="3100" b="1" dirty="0" smtClean="0">
                <a:solidFill>
                  <a:srgbClr val="5A3406"/>
                </a:solidFill>
              </a:rPr>
            </a:br>
            <a:r>
              <a:rPr lang="ru-RU" sz="3100" b="1" dirty="0" smtClean="0">
                <a:solidFill>
                  <a:srgbClr val="5A3406"/>
                </a:solidFill>
              </a:rPr>
              <a:t>                                             ряда.</a:t>
            </a:r>
            <a:endParaRPr lang="ru-RU" sz="3100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484784"/>
            <a:ext cx="6840760" cy="48398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Пользователь\Рабочий стол\Лиля (папки с играми)\Наглядное пособие ПАУКИ-ЗНАТОКИ\IMG_3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6984776" cy="4797624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sz="3200" b="1" dirty="0" smtClean="0">
                <a:solidFill>
                  <a:srgbClr val="5A3406"/>
                </a:solidFill>
              </a:rPr>
              <a:t>Чтение обратных слогов с гласными второго  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                          ряда.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484784"/>
            <a:ext cx="6840760" cy="4824536"/>
          </a:xfrm>
          <a:ln w="76200">
            <a:solidFill>
              <a:srgbClr val="894F09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Пользователь\Рабочий стол\Лиля (папки с играми)\Наглядное пособие ПАУКИ-ЗНАТОКИ\IMG_3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669674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</a:t>
            </a:r>
            <a:r>
              <a:rPr lang="ru-RU" sz="3600" b="1" dirty="0" smtClean="0">
                <a:solidFill>
                  <a:srgbClr val="5A3406"/>
                </a:solidFill>
              </a:rPr>
              <a:t>Чтение слогов -слияний  с буквой Л.                            </a:t>
            </a:r>
            <a:endParaRPr lang="ru-RU" sz="3600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2204864"/>
            <a:ext cx="6264696" cy="39604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Documents and Settings\Пользователь\Рабочий стол\Лиля (папки с играми)\Наглядное пособие ПАУКИ-ЗНАТОКИ\505-Читай слоги слияния  с буквой 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07704" y="260648"/>
            <a:ext cx="5328592" cy="6624736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5280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</a:t>
            </a:r>
            <a:r>
              <a:rPr lang="ru-RU" sz="3200" b="1" dirty="0" smtClean="0">
                <a:solidFill>
                  <a:srgbClr val="5A3406"/>
                </a:solidFill>
              </a:rPr>
              <a:t>Использование чтения как средства коррекции 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600" b="1" dirty="0" smtClean="0">
                <a:solidFill>
                  <a:srgbClr val="5A3406"/>
                </a:solidFill>
              </a:rPr>
              <a:t>         при   дифференциации  звуков </a:t>
            </a:r>
            <a:r>
              <a:rPr lang="en-US" sz="3600" b="1" dirty="0" smtClean="0">
                <a:solidFill>
                  <a:srgbClr val="5A3406"/>
                </a:solidFill>
              </a:rPr>
              <a:t>[</a:t>
            </a:r>
            <a:r>
              <a:rPr lang="ru-RU" sz="3600" b="1" dirty="0" smtClean="0">
                <a:solidFill>
                  <a:srgbClr val="5A3406"/>
                </a:solidFill>
              </a:rPr>
              <a:t>л</a:t>
            </a:r>
            <a:r>
              <a:rPr lang="en-US" sz="3600" b="1" dirty="0" smtClean="0">
                <a:solidFill>
                  <a:srgbClr val="5A3406"/>
                </a:solidFill>
              </a:rPr>
              <a:t>]</a:t>
            </a:r>
            <a:r>
              <a:rPr lang="ru-RU" sz="3600" b="1" dirty="0" smtClean="0">
                <a:solidFill>
                  <a:srgbClr val="5A3406"/>
                </a:solidFill>
              </a:rPr>
              <a:t>,</a:t>
            </a:r>
            <a:r>
              <a:rPr lang="en-US" sz="3600" b="1" dirty="0" smtClean="0">
                <a:solidFill>
                  <a:srgbClr val="5A3406"/>
                </a:solidFill>
              </a:rPr>
              <a:t>[</a:t>
            </a:r>
            <a:r>
              <a:rPr lang="ru-RU" sz="3600" b="1" dirty="0" smtClean="0">
                <a:solidFill>
                  <a:srgbClr val="5A3406"/>
                </a:solidFill>
              </a:rPr>
              <a:t>л</a:t>
            </a:r>
            <a:r>
              <a:rPr lang="en-US" sz="3600" b="1" dirty="0" smtClean="0">
                <a:solidFill>
                  <a:srgbClr val="5A3406"/>
                </a:solidFill>
              </a:rPr>
              <a:t>’]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2132856"/>
            <a:ext cx="6480720" cy="39604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Documents and Settings\Пользователь\Рабочий стол\Лиля (папки с играми)\Наглядное пособие ПАУКИ-ЗНАТОКИ\506- Распредели и прочитай слог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268760"/>
            <a:ext cx="6408712" cy="5040560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sz="3200" b="1" dirty="0" smtClean="0">
                <a:solidFill>
                  <a:srgbClr val="5A3406"/>
                </a:solidFill>
              </a:rPr>
              <a:t>Чтение прямых и закрытых слогов. 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Определение слогообразующих гласных.</a:t>
            </a:r>
            <a:endParaRPr lang="ru-RU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628800"/>
            <a:ext cx="6624736" cy="469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Пользователь\Рабочий стол\Лиля (папки с играми)\Наглядное пособие ПАУКИ-ЗНАТОКИ\IMG_3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9"/>
            <a:ext cx="6840760" cy="4896543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3100" b="1" dirty="0" smtClean="0">
                <a:solidFill>
                  <a:srgbClr val="5A3406"/>
                </a:solidFill>
              </a:rPr>
              <a:t>Составление и чтение двухсложных слов с прямыми</a:t>
            </a:r>
            <a:br>
              <a:rPr lang="ru-RU" sz="3100" b="1" dirty="0" smtClean="0">
                <a:solidFill>
                  <a:srgbClr val="5A3406"/>
                </a:solidFill>
              </a:rPr>
            </a:br>
            <a:r>
              <a:rPr lang="ru-RU" sz="3100" b="1" dirty="0" smtClean="0">
                <a:solidFill>
                  <a:srgbClr val="5A3406"/>
                </a:solidFill>
              </a:rPr>
              <a:t>       и закрытыми  слогами.  Установление  зависимости </a:t>
            </a:r>
            <a:br>
              <a:rPr lang="ru-RU" sz="3100" b="1" dirty="0" smtClean="0">
                <a:solidFill>
                  <a:srgbClr val="5A3406"/>
                </a:solidFill>
              </a:rPr>
            </a:br>
            <a:r>
              <a:rPr lang="ru-RU" sz="3100" b="1" dirty="0" smtClean="0">
                <a:solidFill>
                  <a:srgbClr val="5A3406"/>
                </a:solidFill>
              </a:rPr>
              <a:t>       количества слогов в  слове от количества гласных.</a:t>
            </a:r>
            <a:endParaRPr lang="ru-RU" sz="3100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2060848"/>
            <a:ext cx="6912768" cy="4263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Пользователь\Рабочий стол\Лиля (папки с играми)\Наглядное пособие ПАУКИ-ЗНАТОКИ\IMG_3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019118" cy="4608512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sz="3100" b="1" dirty="0" smtClean="0">
                <a:solidFill>
                  <a:srgbClr val="5A3406"/>
                </a:solidFill>
              </a:rPr>
              <a:t>Формирование понятия </a:t>
            </a:r>
            <a:r>
              <a:rPr lang="ru-RU" sz="3100" b="1" dirty="0" smtClean="0">
                <a:solidFill>
                  <a:srgbClr val="C00000"/>
                </a:solidFill>
              </a:rPr>
              <a:t>родственные слова</a:t>
            </a:r>
            <a:r>
              <a:rPr lang="ru-RU" sz="3100" dirty="0" smtClean="0">
                <a:solidFill>
                  <a:srgbClr val="C00000"/>
                </a:solidFill>
              </a:rPr>
              <a:t>.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935480"/>
            <a:ext cx="6552728" cy="42298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Пользователь\Рабочий стол\Лиля (папки с играми)\Наглядное пособие ПАУКИ-ЗНАТОКИ\IMG_3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40768"/>
            <a:ext cx="6768752" cy="4896544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200" b="1" dirty="0" smtClean="0">
                <a:solidFill>
                  <a:srgbClr val="5A3406"/>
                </a:solidFill>
              </a:rPr>
              <a:t>Подбор родственных слов к слову </a:t>
            </a:r>
            <a:r>
              <a:rPr lang="ru-RU" sz="3200" b="1" dirty="0" smtClean="0">
                <a:solidFill>
                  <a:srgbClr val="C00000"/>
                </a:solidFill>
              </a:rPr>
              <a:t>лес.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935480"/>
            <a:ext cx="6624736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Пользователь\Рабочий стол\Лиля (папки с играми)\Наглядное пособие ПАУКИ-ЗНАТОКИ\IMG_3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6768752" cy="4794532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8352928" cy="61926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                 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894F09"/>
                </a:solidFill>
              </a:rPr>
              <a:t>                                    </a:t>
            </a:r>
            <a:r>
              <a:rPr lang="ru-RU" sz="7000" b="1" dirty="0" smtClean="0">
                <a:solidFill>
                  <a:srgbClr val="894F09"/>
                </a:solidFill>
              </a:rPr>
              <a:t>Общие задачи:</a:t>
            </a:r>
            <a:r>
              <a:rPr lang="en-US" sz="7000" b="1" dirty="0" smtClean="0">
                <a:solidFill>
                  <a:srgbClr val="894F09"/>
                </a:solidFill>
              </a:rPr>
              <a:t> </a:t>
            </a:r>
            <a:endParaRPr lang="ru-RU" sz="7000" b="1" dirty="0" smtClean="0">
              <a:solidFill>
                <a:srgbClr val="894F09"/>
              </a:solidFill>
            </a:endParaRPr>
          </a:p>
          <a:p>
            <a:pPr>
              <a:buNone/>
            </a:pPr>
            <a:endParaRPr lang="en-US" sz="3100" b="1" dirty="0" smtClean="0">
              <a:solidFill>
                <a:srgbClr val="894F09"/>
              </a:solidFill>
            </a:endParaRPr>
          </a:p>
          <a:p>
            <a:pPr algn="just">
              <a:buNone/>
            </a:pPr>
            <a:r>
              <a:rPr lang="en-US" sz="3100" b="1" dirty="0" smtClean="0">
                <a:solidFill>
                  <a:srgbClr val="894F09"/>
                </a:solidFill>
              </a:rPr>
              <a:t>                               * </a:t>
            </a:r>
            <a:r>
              <a:rPr lang="ru-RU" sz="3100" b="1" dirty="0" smtClean="0">
                <a:solidFill>
                  <a:srgbClr val="894F09"/>
                </a:solidFill>
              </a:rPr>
              <a:t>  </a:t>
            </a:r>
            <a:r>
              <a:rPr lang="en-US" sz="3100" b="1" dirty="0" smtClean="0">
                <a:solidFill>
                  <a:srgbClr val="894F09"/>
                </a:solidFill>
              </a:rPr>
              <a:t>*</a:t>
            </a:r>
            <a:r>
              <a:rPr lang="ru-RU" sz="3600" b="1" i="1" dirty="0" smtClean="0">
                <a:solidFill>
                  <a:srgbClr val="894F09"/>
                </a:solidFill>
              </a:rPr>
              <a:t>создание</a:t>
            </a:r>
            <a:r>
              <a:rPr lang="en-US" sz="3600" b="1" i="1" dirty="0" smtClean="0">
                <a:solidFill>
                  <a:srgbClr val="894F09"/>
                </a:solidFill>
              </a:rPr>
              <a:t> </a:t>
            </a:r>
            <a:r>
              <a:rPr lang="ru-RU" sz="3600" b="1" i="1" dirty="0" smtClean="0">
                <a:solidFill>
                  <a:srgbClr val="894F09"/>
                </a:solidFill>
              </a:rPr>
              <a:t>радостного</a:t>
            </a:r>
            <a:r>
              <a:rPr lang="en-US" sz="3600" b="1" i="1" dirty="0" smtClean="0">
                <a:solidFill>
                  <a:srgbClr val="894F09"/>
                </a:solidFill>
              </a:rPr>
              <a:t> </a:t>
            </a:r>
            <a:r>
              <a:rPr lang="ru-RU" sz="3600" b="1" i="1" dirty="0" smtClean="0">
                <a:solidFill>
                  <a:srgbClr val="894F09"/>
                </a:solidFill>
              </a:rPr>
              <a:t>,эмоционального                                </a:t>
            </a:r>
            <a:r>
              <a:rPr lang="ru-RU" sz="3600" b="1" i="1" dirty="0" err="1" smtClean="0">
                <a:solidFill>
                  <a:srgbClr val="894F09"/>
                </a:solidFill>
              </a:rPr>
              <a:t>ного</a:t>
            </a:r>
            <a:r>
              <a:rPr lang="ru-RU" sz="3600" b="1" i="1" dirty="0" smtClean="0">
                <a:solidFill>
                  <a:srgbClr val="894F09"/>
                </a:solidFill>
              </a:rPr>
              <a:t>                                настроения у детей:</a:t>
            </a:r>
          </a:p>
          <a:p>
            <a:pPr algn="just">
              <a:buNone/>
            </a:pPr>
            <a:endParaRPr lang="ru-RU" sz="3600" b="1" i="1" dirty="0" smtClean="0">
              <a:solidFill>
                <a:srgbClr val="894F09"/>
              </a:solidFill>
            </a:endParaRPr>
          </a:p>
          <a:p>
            <a:pPr algn="just">
              <a:buNone/>
            </a:pPr>
            <a:r>
              <a:rPr lang="ru-RU" sz="3600" b="1" i="1" dirty="0" smtClean="0">
                <a:solidFill>
                  <a:srgbClr val="894F09"/>
                </a:solidFill>
              </a:rPr>
              <a:t>                                           </a:t>
            </a:r>
            <a:r>
              <a:rPr lang="en-US" sz="3600" b="1" i="1" dirty="0" smtClean="0">
                <a:solidFill>
                  <a:srgbClr val="894F09"/>
                </a:solidFill>
              </a:rPr>
              <a:t> </a:t>
            </a:r>
            <a:r>
              <a:rPr lang="ru-RU" sz="3600" b="1" i="1" dirty="0" smtClean="0">
                <a:solidFill>
                  <a:srgbClr val="894F09"/>
                </a:solidFill>
              </a:rPr>
              <a:t>*формирование положительной мотива-                                 </a:t>
            </a:r>
            <a:r>
              <a:rPr lang="ru-RU" sz="3600" b="1" i="1" dirty="0" err="1" smtClean="0">
                <a:solidFill>
                  <a:srgbClr val="894F09"/>
                </a:solidFill>
              </a:rPr>
              <a:t>ции</a:t>
            </a:r>
            <a:r>
              <a:rPr lang="ru-RU" sz="3600" b="1" i="1" dirty="0" smtClean="0">
                <a:solidFill>
                  <a:srgbClr val="894F09"/>
                </a:solidFill>
              </a:rPr>
              <a:t> и интереса к коррекционным  занятиям;</a:t>
            </a:r>
          </a:p>
          <a:p>
            <a:pPr algn="just">
              <a:buNone/>
            </a:pPr>
            <a:endParaRPr lang="ru-RU" sz="3600" b="1" i="1" dirty="0" smtClean="0">
              <a:solidFill>
                <a:srgbClr val="894F09"/>
              </a:solidFill>
            </a:endParaRPr>
          </a:p>
          <a:p>
            <a:pPr algn="just">
              <a:buNone/>
            </a:pPr>
            <a:r>
              <a:rPr lang="ru-RU" sz="3600" b="1" i="1" dirty="0" smtClean="0">
                <a:solidFill>
                  <a:srgbClr val="894F09"/>
                </a:solidFill>
              </a:rPr>
              <a:t>  </a:t>
            </a:r>
            <a:r>
              <a:rPr lang="en-US" sz="3600" b="1" i="1" dirty="0" smtClean="0">
                <a:solidFill>
                  <a:srgbClr val="894F09"/>
                </a:solidFill>
              </a:rPr>
              <a:t>* </a:t>
            </a:r>
            <a:r>
              <a:rPr lang="ru-RU" sz="3600" b="1" i="1" dirty="0" smtClean="0">
                <a:solidFill>
                  <a:srgbClr val="894F09"/>
                </a:solidFill>
              </a:rPr>
              <a:t>формирование  умения  понимать и правильно выполнять  задания педагога;</a:t>
            </a:r>
          </a:p>
          <a:p>
            <a:pPr algn="just">
              <a:buNone/>
            </a:pPr>
            <a:endParaRPr lang="ru-RU" sz="3600" b="1" i="1" dirty="0" smtClean="0">
              <a:solidFill>
                <a:srgbClr val="894F09"/>
              </a:solidFill>
            </a:endParaRPr>
          </a:p>
          <a:p>
            <a:pPr algn="just">
              <a:buNone/>
            </a:pPr>
            <a:r>
              <a:rPr lang="ru-RU" sz="3600" b="1" i="1" dirty="0" smtClean="0">
                <a:solidFill>
                  <a:srgbClr val="894F09"/>
                </a:solidFill>
              </a:rPr>
              <a:t>   </a:t>
            </a:r>
            <a:r>
              <a:rPr lang="en-US" sz="3600" b="1" i="1" dirty="0" smtClean="0">
                <a:solidFill>
                  <a:srgbClr val="894F09"/>
                </a:solidFill>
              </a:rPr>
              <a:t>*</a:t>
            </a:r>
            <a:r>
              <a:rPr lang="ru-RU" sz="3600" b="1" i="1" dirty="0" smtClean="0">
                <a:solidFill>
                  <a:srgbClr val="894F09"/>
                </a:solidFill>
              </a:rPr>
              <a:t> развитие коммуникативных возможностей:</a:t>
            </a:r>
          </a:p>
          <a:p>
            <a:pPr algn="just">
              <a:buNone/>
            </a:pPr>
            <a:endParaRPr lang="ru-RU" sz="3600" b="1" i="1" dirty="0" smtClean="0">
              <a:solidFill>
                <a:srgbClr val="894F09"/>
              </a:solidFill>
            </a:endParaRPr>
          </a:p>
          <a:p>
            <a:pPr algn="just">
              <a:buNone/>
            </a:pPr>
            <a:r>
              <a:rPr lang="ru-RU" sz="3600" b="1" i="1" dirty="0" smtClean="0">
                <a:solidFill>
                  <a:srgbClr val="894F09"/>
                </a:solidFill>
              </a:rPr>
              <a:t>   </a:t>
            </a:r>
            <a:r>
              <a:rPr lang="en-US" sz="3600" b="1" i="1" dirty="0" smtClean="0">
                <a:solidFill>
                  <a:srgbClr val="894F09"/>
                </a:solidFill>
              </a:rPr>
              <a:t>* </a:t>
            </a:r>
            <a:r>
              <a:rPr lang="ru-RU" sz="3600" b="1" i="1" dirty="0" smtClean="0">
                <a:solidFill>
                  <a:srgbClr val="894F09"/>
                </a:solidFill>
              </a:rPr>
              <a:t>совершенствование навыка совместной  работы:</a:t>
            </a:r>
          </a:p>
          <a:p>
            <a:pPr algn="just">
              <a:buNone/>
            </a:pPr>
            <a:endParaRPr lang="ru-RU" sz="3600" b="1" i="1" dirty="0" smtClean="0">
              <a:solidFill>
                <a:srgbClr val="894F09"/>
              </a:solidFill>
            </a:endParaRPr>
          </a:p>
          <a:p>
            <a:pPr algn="just">
              <a:buNone/>
            </a:pPr>
            <a:r>
              <a:rPr lang="ru-RU" sz="3600" b="1" i="1" dirty="0" smtClean="0">
                <a:solidFill>
                  <a:srgbClr val="894F09"/>
                </a:solidFill>
              </a:rPr>
              <a:t> </a:t>
            </a:r>
            <a:r>
              <a:rPr lang="en-US" sz="3600" b="1" i="1" dirty="0" smtClean="0">
                <a:solidFill>
                  <a:srgbClr val="894F09"/>
                </a:solidFill>
              </a:rPr>
              <a:t> </a:t>
            </a:r>
            <a:r>
              <a:rPr lang="ru-RU" sz="3600" b="1" i="1" dirty="0" smtClean="0">
                <a:solidFill>
                  <a:srgbClr val="894F09"/>
                </a:solidFill>
              </a:rPr>
              <a:t> </a:t>
            </a:r>
            <a:r>
              <a:rPr lang="en-US" sz="3600" b="1" i="1" dirty="0" smtClean="0">
                <a:solidFill>
                  <a:srgbClr val="894F09"/>
                </a:solidFill>
              </a:rPr>
              <a:t>*</a:t>
            </a:r>
            <a:r>
              <a:rPr lang="ru-RU" sz="3600" b="1" i="1" dirty="0" smtClean="0">
                <a:solidFill>
                  <a:srgbClr val="894F09"/>
                </a:solidFill>
              </a:rPr>
              <a:t> воспитание нравственных качеств  ( </a:t>
            </a:r>
            <a:r>
              <a:rPr lang="ru-RU" sz="3600" b="1" i="1" dirty="0" err="1" smtClean="0">
                <a:solidFill>
                  <a:srgbClr val="894F09"/>
                </a:solidFill>
              </a:rPr>
              <a:t>доброжелатель-ности</a:t>
            </a:r>
            <a:r>
              <a:rPr lang="ru-RU" sz="3600" b="1" i="1" dirty="0" smtClean="0">
                <a:solidFill>
                  <a:srgbClr val="894F09"/>
                </a:solidFill>
              </a:rPr>
              <a:t>, взаимопомощи , культуры общения).</a:t>
            </a:r>
          </a:p>
          <a:p>
            <a:pPr algn="just">
              <a:buNone/>
            </a:pPr>
            <a:r>
              <a:rPr lang="ru-RU" sz="2400" b="1" i="1" dirty="0" smtClean="0">
                <a:solidFill>
                  <a:srgbClr val="894F09"/>
                </a:solidFill>
              </a:rPr>
              <a:t>      </a:t>
            </a:r>
            <a:endParaRPr lang="en-US" sz="2400" b="1" i="1" dirty="0" smtClean="0">
              <a:solidFill>
                <a:srgbClr val="894F09"/>
              </a:solidFill>
            </a:endParaRPr>
          </a:p>
          <a:p>
            <a:pPr>
              <a:buNone/>
            </a:pPr>
            <a:r>
              <a:rPr lang="en-US" sz="4400" b="1" dirty="0" smtClean="0">
                <a:solidFill>
                  <a:srgbClr val="894F09"/>
                </a:solidFill>
              </a:rPr>
              <a:t>                </a:t>
            </a:r>
            <a:r>
              <a:rPr lang="ru-RU" sz="4400" b="1" dirty="0" smtClean="0">
                <a:solidFill>
                  <a:srgbClr val="894F09"/>
                </a:solidFill>
              </a:rPr>
              <a:t> </a:t>
            </a:r>
            <a:endParaRPr lang="ru-RU" dirty="0" smtClean="0"/>
          </a:p>
        </p:txBody>
      </p:sp>
      <p:pic>
        <p:nvPicPr>
          <p:cNvPr id="4098" name="Picture 2" descr="C:\Documents and Settings\Пользователь\Рабочий стол\Рамки для презентаций\три паука в паути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9413"/>
            <a:ext cx="2088232" cy="182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91880" y="404664"/>
            <a:ext cx="4536504" cy="1440160"/>
          </a:xfrm>
        </p:spPr>
        <p:txBody>
          <a:bodyPr>
            <a:noAutofit/>
          </a:bodyPr>
          <a:lstStyle/>
          <a:p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Стихи                                                                   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          и  загадки 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                           о  пауках.                        </a:t>
            </a:r>
            <a:r>
              <a:rPr lang="ru-RU" sz="3200" b="1" dirty="0" smtClean="0"/>
              <a:t>        </a:t>
            </a:r>
            <a:endParaRPr lang="ru-RU" sz="3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988839"/>
            <a:ext cx="3898776" cy="436608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dirty="0" smtClean="0">
                <a:solidFill>
                  <a:schemeClr val="accent2"/>
                </a:solidFill>
              </a:rPr>
              <a:t>                 </a:t>
            </a:r>
            <a:r>
              <a:rPr lang="ru-RU" sz="5600" dirty="0" smtClean="0">
                <a:solidFill>
                  <a:srgbClr val="5A3406"/>
                </a:solidFill>
              </a:rPr>
              <a:t>*  *   *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Заплетает паутинку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На деревьях паучок,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Словно осени снежинки,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Он развесил на сучок.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Кружевных узоров мастер,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Он работает весь день,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Всё в лесу уже украсил,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Даже старый дряхлый пень.</a:t>
            </a:r>
          </a:p>
          <a:p>
            <a:pPr>
              <a:buNone/>
            </a:pPr>
            <a:endParaRPr lang="ru-RU" sz="5600" dirty="0" smtClean="0">
              <a:solidFill>
                <a:srgbClr val="5A3406"/>
              </a:solidFill>
            </a:endParaRP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                      *   *   *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Восемь лапок, восемь глаз-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Из угла гляжу на вас.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Для жужжащих на лету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Сеть надёжную плету.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Паутина легче пуха,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 Но </a:t>
            </a:r>
            <a:r>
              <a:rPr lang="ru-RU" sz="5600" dirty="0" err="1" smtClean="0">
                <a:solidFill>
                  <a:srgbClr val="5A3406"/>
                </a:solidFill>
              </a:rPr>
              <a:t>крепка-спасенья</a:t>
            </a:r>
            <a:r>
              <a:rPr lang="ru-RU" sz="5600" dirty="0" smtClean="0">
                <a:solidFill>
                  <a:srgbClr val="5A3406"/>
                </a:solidFill>
              </a:rPr>
              <a:t> нет.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 Попадись комар иль муха-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 Угодите на обед.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                                      (Т. </a:t>
            </a:r>
            <a:r>
              <a:rPr lang="ru-RU" sz="5600" dirty="0" err="1" smtClean="0">
                <a:solidFill>
                  <a:srgbClr val="5A3406"/>
                </a:solidFill>
              </a:rPr>
              <a:t>Дергунова</a:t>
            </a:r>
            <a:r>
              <a:rPr lang="ru-RU" sz="5600" dirty="0" smtClean="0">
                <a:solidFill>
                  <a:srgbClr val="5A3406"/>
                </a:solidFill>
              </a:rPr>
              <a:t>.)</a:t>
            </a:r>
          </a:p>
          <a:p>
            <a:pPr>
              <a:buNone/>
            </a:pPr>
            <a:r>
              <a:rPr lang="ru-RU" sz="6400" dirty="0" smtClean="0">
                <a:solidFill>
                  <a:schemeClr val="accent2"/>
                </a:solidFill>
              </a:rPr>
              <a:t>              </a:t>
            </a:r>
            <a:endParaRPr lang="ru-RU" sz="6400" dirty="0">
              <a:solidFill>
                <a:schemeClr val="accent2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139952" y="1916833"/>
            <a:ext cx="4546848" cy="4438092"/>
          </a:xfrm>
        </p:spPr>
        <p:txBody>
          <a:bodyPr>
            <a:normAutofit fontScale="25000" lnSpcReduction="20000"/>
          </a:bodyPr>
          <a:lstStyle/>
          <a:p>
            <a:endParaRPr lang="ru-RU" sz="1400" dirty="0" smtClean="0"/>
          </a:p>
          <a:p>
            <a:r>
              <a:rPr lang="ru-RU" sz="1600" dirty="0" smtClean="0"/>
              <a:t>                                     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 *   *   *                                                *  *  *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За стежком стежок,                      Его узнаешь ты легко.          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Сеточка растёт,                             Много лапок у него,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Меж ветвей блестит она,            Глаз огромное число,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Это домик…                                   И плетёт узор легко!</a:t>
            </a:r>
          </a:p>
          <a:p>
            <a:pPr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Ответ: Паука.                                 Ответ : Паук.</a:t>
            </a:r>
          </a:p>
          <a:p>
            <a:pPr algn="ctr">
              <a:buNone/>
            </a:pPr>
            <a:r>
              <a:rPr lang="ru-RU" sz="5600" dirty="0" smtClean="0">
                <a:solidFill>
                  <a:srgbClr val="5A3406"/>
                </a:solidFill>
              </a:rPr>
              <a:t>          (</a:t>
            </a:r>
            <a:r>
              <a:rPr lang="ru-RU" sz="5600" i="1" dirty="0" smtClean="0">
                <a:solidFill>
                  <a:srgbClr val="5A3406"/>
                </a:solidFill>
              </a:rPr>
              <a:t>Автор : Леонов В.А.)             (Автор: Леонов В.А.)</a:t>
            </a:r>
          </a:p>
          <a:p>
            <a:pPr algn="ctr">
              <a:buNone/>
            </a:pPr>
            <a:endParaRPr lang="ru-RU" sz="5600" i="1" dirty="0" smtClean="0">
              <a:solidFill>
                <a:srgbClr val="5A3406"/>
              </a:solidFill>
            </a:endParaRPr>
          </a:p>
          <a:p>
            <a:pPr algn="ctr">
              <a:buNone/>
            </a:pPr>
            <a:endParaRPr lang="ru-RU" sz="5600" i="1" dirty="0" smtClean="0">
              <a:solidFill>
                <a:srgbClr val="5A3406"/>
              </a:solidFill>
            </a:endParaRPr>
          </a:p>
          <a:p>
            <a:pPr algn="ctr">
              <a:buNone/>
            </a:pPr>
            <a:endParaRPr lang="ru-RU" sz="5600" i="1" dirty="0" smtClean="0">
              <a:solidFill>
                <a:srgbClr val="5A3406"/>
              </a:solidFill>
            </a:endParaRPr>
          </a:p>
          <a:p>
            <a:pPr algn="ctr">
              <a:buNone/>
            </a:pPr>
            <a:r>
              <a:rPr lang="ru-RU" sz="5600" i="1" dirty="0" smtClean="0">
                <a:solidFill>
                  <a:srgbClr val="5A3406"/>
                </a:solidFill>
              </a:rPr>
              <a:t>*   *   *</a:t>
            </a:r>
          </a:p>
          <a:p>
            <a:pPr algn="ctr">
              <a:buNone/>
            </a:pPr>
            <a:r>
              <a:rPr lang="ru-RU" sz="5600" b="1" dirty="0" smtClean="0">
                <a:solidFill>
                  <a:srgbClr val="5A3406"/>
                </a:solidFill>
              </a:rPr>
              <a:t>Ползла букашка</a:t>
            </a:r>
          </a:p>
          <a:p>
            <a:pPr algn="ctr">
              <a:buNone/>
            </a:pPr>
            <a:r>
              <a:rPr lang="ru-RU" sz="5600" b="1" dirty="0" smtClean="0">
                <a:solidFill>
                  <a:srgbClr val="5A3406"/>
                </a:solidFill>
              </a:rPr>
              <a:t>              По большой ромашке.</a:t>
            </a:r>
          </a:p>
          <a:p>
            <a:pPr algn="ctr">
              <a:buNone/>
            </a:pPr>
            <a:r>
              <a:rPr lang="ru-RU" sz="5600" b="1" dirty="0" smtClean="0">
                <a:solidFill>
                  <a:srgbClr val="5A3406"/>
                </a:solidFill>
              </a:rPr>
              <a:t>                   Но вспорхнула второпях</a:t>
            </a:r>
          </a:p>
          <a:p>
            <a:pPr algn="ctr">
              <a:buNone/>
            </a:pPr>
            <a:r>
              <a:rPr lang="ru-RU" sz="5600" b="1" dirty="0" smtClean="0">
                <a:solidFill>
                  <a:srgbClr val="5A3406"/>
                </a:solidFill>
              </a:rPr>
              <a:t>            И запуталась в сетях.</a:t>
            </a:r>
          </a:p>
          <a:p>
            <a:pPr algn="ctr">
              <a:buNone/>
            </a:pPr>
            <a:r>
              <a:rPr lang="ru-RU" sz="5600" b="1" dirty="0" smtClean="0">
                <a:solidFill>
                  <a:srgbClr val="5A3406"/>
                </a:solidFill>
              </a:rPr>
              <a:t> Угадайте ,дети:</a:t>
            </a:r>
          </a:p>
          <a:p>
            <a:pPr algn="ctr">
              <a:buNone/>
            </a:pPr>
            <a:r>
              <a:rPr lang="ru-RU" sz="5600" b="1" dirty="0" smtClean="0">
                <a:solidFill>
                  <a:srgbClr val="5A3406"/>
                </a:solidFill>
              </a:rPr>
              <a:t>           Кто расставил сети?</a:t>
            </a:r>
          </a:p>
          <a:p>
            <a:pPr algn="ctr">
              <a:buNone/>
            </a:pPr>
            <a:endParaRPr lang="ru-RU" sz="5600" b="1" dirty="0" smtClean="0">
              <a:solidFill>
                <a:srgbClr val="5A3406"/>
              </a:solidFill>
            </a:endParaRPr>
          </a:p>
          <a:p>
            <a:pPr algn="ctr">
              <a:buNone/>
            </a:pPr>
            <a:r>
              <a:rPr lang="ru-RU" sz="5600" b="1" dirty="0" smtClean="0">
                <a:solidFill>
                  <a:srgbClr val="5A3406"/>
                </a:solidFill>
              </a:rPr>
              <a:t>                           Ответ: Паук.</a:t>
            </a:r>
          </a:p>
          <a:p>
            <a:pPr algn="ctr">
              <a:buFont typeface="Arial" charset="0"/>
              <a:buChar char="•"/>
            </a:pPr>
            <a:endParaRPr lang="ru-RU" sz="5600" i="1" dirty="0" smtClean="0">
              <a:solidFill>
                <a:schemeClr val="accent2"/>
              </a:solidFill>
            </a:endParaRPr>
          </a:p>
          <a:p>
            <a:pPr algn="ctr">
              <a:buNone/>
            </a:pPr>
            <a:endParaRPr lang="ru-RU" sz="5600" i="1" dirty="0" smtClean="0">
              <a:solidFill>
                <a:schemeClr val="accent2"/>
              </a:solidFill>
            </a:endParaRPr>
          </a:p>
          <a:p>
            <a:pPr algn="ctr">
              <a:buFont typeface="Arial" charset="0"/>
              <a:buChar char="•"/>
            </a:pPr>
            <a:endParaRPr lang="ru-RU" sz="5600" i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Documents and Settings\Пользователь\Рабочий стол\Лиля (папки с играми)\Паук 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1728192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19256" cy="5461216"/>
          </a:xfrm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5A3406"/>
                </a:solidFill>
              </a:rPr>
              <a:t> </a:t>
            </a:r>
            <a:br>
              <a:rPr lang="ru-RU" sz="2400" b="1" dirty="0" smtClean="0">
                <a:solidFill>
                  <a:srgbClr val="5A3406"/>
                </a:solidFill>
              </a:rPr>
            </a:br>
            <a:r>
              <a:rPr lang="ru-RU" sz="2800" b="1" dirty="0" smtClean="0">
                <a:solidFill>
                  <a:srgbClr val="5A3406"/>
                </a:solidFill>
              </a:rPr>
              <a:t>Систематическое  использование игровых средств в совместной деятельности с детьми, страдающими общим недоразвитием речи, значительно </a:t>
            </a:r>
            <a:r>
              <a:rPr lang="ru-RU" sz="2800" b="1" dirty="0" err="1" smtClean="0">
                <a:solidFill>
                  <a:srgbClr val="5A3406"/>
                </a:solidFill>
              </a:rPr>
              <a:t>повы-шает</a:t>
            </a:r>
            <a:r>
              <a:rPr lang="ru-RU" sz="2800" b="1" dirty="0" smtClean="0">
                <a:solidFill>
                  <a:srgbClr val="5A3406"/>
                </a:solidFill>
              </a:rPr>
              <a:t> эффективность коррекционного воздействия. Они помогают выработать  чувство  родного языка,  дают  возможность в  игровой  форме решать </a:t>
            </a:r>
            <a:r>
              <a:rPr lang="ru-RU" sz="2800" b="1" dirty="0" err="1" smtClean="0">
                <a:solidFill>
                  <a:srgbClr val="5A3406"/>
                </a:solidFill>
              </a:rPr>
              <a:t>умст-венные</a:t>
            </a:r>
            <a:r>
              <a:rPr lang="ru-RU" sz="2800" b="1" dirty="0" smtClean="0">
                <a:solidFill>
                  <a:srgbClr val="5A3406"/>
                </a:solidFill>
              </a:rPr>
              <a:t> задачи; развивают творческую активность, самостоятельность мышления. Это полностью </a:t>
            </a:r>
            <a:r>
              <a:rPr lang="ru-RU" sz="2800" b="1" dirty="0" err="1" smtClean="0">
                <a:solidFill>
                  <a:srgbClr val="5A3406"/>
                </a:solidFill>
              </a:rPr>
              <a:t>соот</a:t>
            </a:r>
            <a:r>
              <a:rPr lang="ru-RU" sz="2800" b="1" dirty="0" smtClean="0">
                <a:solidFill>
                  <a:srgbClr val="5A3406"/>
                </a:solidFill>
              </a:rPr>
              <a:t>- </a:t>
            </a:r>
            <a:br>
              <a:rPr lang="ru-RU" sz="2800" b="1" dirty="0" smtClean="0">
                <a:solidFill>
                  <a:srgbClr val="5A3406"/>
                </a:solidFill>
              </a:rPr>
            </a:br>
            <a:r>
              <a:rPr lang="ru-RU" sz="2800" b="1" dirty="0" smtClean="0">
                <a:solidFill>
                  <a:srgbClr val="5A3406"/>
                </a:solidFill>
              </a:rPr>
              <a:t> </a:t>
            </a:r>
            <a:r>
              <a:rPr lang="ru-RU" sz="2800" b="1" dirty="0" err="1" smtClean="0">
                <a:solidFill>
                  <a:srgbClr val="5A3406"/>
                </a:solidFill>
              </a:rPr>
              <a:t>ветствует</a:t>
            </a:r>
            <a:r>
              <a:rPr lang="ru-RU" sz="2800" b="1" dirty="0" smtClean="0">
                <a:solidFill>
                  <a:srgbClr val="5A3406"/>
                </a:solidFill>
              </a:rPr>
              <a:t> требованиям ФГОС ДО.   </a:t>
            </a:r>
            <a:br>
              <a:rPr lang="ru-RU" sz="2800" b="1" dirty="0" smtClean="0">
                <a:solidFill>
                  <a:srgbClr val="5A3406"/>
                </a:solidFill>
              </a:rPr>
            </a:br>
            <a:endParaRPr lang="ru-RU" sz="2800" b="1" dirty="0">
              <a:solidFill>
                <a:srgbClr val="5A3406"/>
              </a:solidFill>
            </a:endParaRPr>
          </a:p>
        </p:txBody>
      </p:sp>
      <p:pic>
        <p:nvPicPr>
          <p:cNvPr id="1026" name="Picture 2" descr="C:\Documents and Settings\Пользователь\Рабочий стол\Рамки для презентаций\три паука в паути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76672"/>
            <a:ext cx="1224136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300976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sz="8000" dirty="0" smtClean="0">
                <a:solidFill>
                  <a:srgbClr val="FF0000"/>
                </a:solidFill>
              </a:rPr>
              <a:t>СПАСИБО!</a:t>
            </a:r>
            <a:endParaRPr lang="ru-RU" sz="8000" dirty="0"/>
          </a:p>
        </p:txBody>
      </p:sp>
      <p:pic>
        <p:nvPicPr>
          <p:cNvPr id="36867" name="Picture 3" descr="C:\Documents and Settings\Пользователь\Рабочий стол\Рамки для презентаций\паук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5"/>
            <a:ext cx="1872208" cy="1584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8352928" cy="60486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836712"/>
            <a:ext cx="799288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 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2000" b="1" i="1" dirty="0" smtClean="0">
                <a:solidFill>
                  <a:srgbClr val="5A3406"/>
                </a:solidFill>
              </a:rPr>
              <a:t>   В   презентации  игрового  магнитного   пособия  « ПАУКИ-ЗНАТОКИ»   представлены  некоторые  варианты    его   </a:t>
            </a:r>
            <a:r>
              <a:rPr lang="ru-RU" sz="2000" b="1" i="1" dirty="0" err="1" smtClean="0">
                <a:solidFill>
                  <a:srgbClr val="5A3406"/>
                </a:solidFill>
              </a:rPr>
              <a:t>ис</a:t>
            </a:r>
            <a:r>
              <a:rPr lang="ru-RU" sz="2000" b="1" i="1" dirty="0" smtClean="0">
                <a:solidFill>
                  <a:srgbClr val="5A3406"/>
                </a:solidFill>
              </a:rPr>
              <a:t> - 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rgbClr val="5A3406"/>
                </a:solidFill>
              </a:rPr>
              <a:t>пользования.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rgbClr val="5A3406"/>
                </a:solidFill>
              </a:rPr>
              <a:t>Приоритетны игровые упражнения и задания, целью   </a:t>
            </a:r>
            <a:r>
              <a:rPr lang="ru-RU" sz="2000" b="1" i="1" dirty="0" err="1" smtClean="0">
                <a:solidFill>
                  <a:srgbClr val="5A3406"/>
                </a:solidFill>
              </a:rPr>
              <a:t>кото</a:t>
            </a:r>
            <a:r>
              <a:rPr lang="ru-RU" sz="2000" b="1" i="1" dirty="0" smtClean="0">
                <a:solidFill>
                  <a:srgbClr val="5A3406"/>
                </a:solidFill>
              </a:rPr>
              <a:t>-</a:t>
            </a:r>
          </a:p>
          <a:p>
            <a:pPr algn="just">
              <a:buNone/>
            </a:pPr>
            <a:r>
              <a:rPr lang="ru-RU" sz="2000" b="1" i="1" dirty="0" err="1" smtClean="0">
                <a:solidFill>
                  <a:srgbClr val="5A3406"/>
                </a:solidFill>
              </a:rPr>
              <a:t>рых</a:t>
            </a:r>
            <a:r>
              <a:rPr lang="ru-RU" sz="2000" b="1" i="1" dirty="0" smtClean="0">
                <a:solidFill>
                  <a:srgbClr val="5A3406"/>
                </a:solidFill>
              </a:rPr>
              <a:t> является дифференциация   гласных и согласных звуков и букв,  лежащая в основе орфографической грамотности.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rgbClr val="5A3406"/>
                </a:solidFill>
              </a:rPr>
              <a:t>       При выполнении упражнений, направленных на </a:t>
            </a:r>
            <a:r>
              <a:rPr lang="ru-RU" sz="2000" b="1" i="1" dirty="0" err="1" smtClean="0">
                <a:solidFill>
                  <a:srgbClr val="5A3406"/>
                </a:solidFill>
              </a:rPr>
              <a:t>форми</a:t>
            </a:r>
            <a:r>
              <a:rPr lang="ru-RU" sz="2000" b="1" i="1" dirty="0" smtClean="0">
                <a:solidFill>
                  <a:srgbClr val="5A3406"/>
                </a:solidFill>
              </a:rPr>
              <a:t>- </a:t>
            </a:r>
            <a:r>
              <a:rPr lang="ru-RU" sz="2000" b="1" i="1" dirty="0" err="1" smtClean="0">
                <a:solidFill>
                  <a:srgbClr val="5A3406"/>
                </a:solidFill>
              </a:rPr>
              <a:t>рование</a:t>
            </a:r>
            <a:r>
              <a:rPr lang="ru-RU" sz="2000" b="1" i="1" dirty="0" smtClean="0">
                <a:solidFill>
                  <a:srgbClr val="5A3406"/>
                </a:solidFill>
              </a:rPr>
              <a:t> чтения слога-слияния  (</a:t>
            </a:r>
            <a:r>
              <a:rPr lang="ru-RU" sz="2000" b="1" i="1" dirty="0" err="1" smtClean="0">
                <a:solidFill>
                  <a:srgbClr val="5A3406"/>
                </a:solidFill>
              </a:rPr>
              <a:t>с.+г</a:t>
            </a:r>
            <a:r>
              <a:rPr lang="ru-RU" sz="2000" b="1" i="1" dirty="0" smtClean="0">
                <a:solidFill>
                  <a:srgbClr val="5A3406"/>
                </a:solidFill>
              </a:rPr>
              <a:t>.)  и первоначальных навыков  чтения , используется  принцип  позиционности, составляющий основу системы Д.Б. </a:t>
            </a:r>
            <a:r>
              <a:rPr lang="ru-RU" sz="2000" b="1" i="1" dirty="0" err="1" smtClean="0">
                <a:solidFill>
                  <a:srgbClr val="5A3406"/>
                </a:solidFill>
              </a:rPr>
              <a:t>Эльконина</a:t>
            </a:r>
            <a:r>
              <a:rPr lang="ru-RU" sz="2000" b="1" i="1" dirty="0" smtClean="0">
                <a:solidFill>
                  <a:srgbClr val="5A3406"/>
                </a:solidFill>
              </a:rPr>
              <a:t>, </a:t>
            </a:r>
            <a:r>
              <a:rPr lang="ru-RU" sz="2000" b="1" i="1" dirty="0" err="1" smtClean="0">
                <a:solidFill>
                  <a:srgbClr val="5A3406"/>
                </a:solidFill>
              </a:rPr>
              <a:t>адаптиро-ванный</a:t>
            </a:r>
            <a:r>
              <a:rPr lang="ru-RU" sz="2000" b="1" i="1" dirty="0" smtClean="0">
                <a:solidFill>
                  <a:srgbClr val="5A3406"/>
                </a:solidFill>
              </a:rPr>
              <a:t>  мною , при обучении чтению детей с ОНР.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rgbClr val="5A3406"/>
                </a:solidFill>
              </a:rPr>
              <a:t>    (Моя статья в журнале «Детский сад»-»Обучение чтению детей  дошкольного возраста,  страдающих  общим  </a:t>
            </a:r>
            <a:r>
              <a:rPr lang="ru-RU" sz="2000" b="1" i="1" dirty="0" err="1" smtClean="0">
                <a:solidFill>
                  <a:srgbClr val="5A3406"/>
                </a:solidFill>
              </a:rPr>
              <a:t>недо-развитием</a:t>
            </a:r>
            <a:r>
              <a:rPr lang="ru-RU" sz="2000" b="1" i="1" dirty="0" smtClean="0">
                <a:solidFill>
                  <a:srgbClr val="5A3406"/>
                </a:solidFill>
              </a:rPr>
              <a:t>  речи» г. Ярославль, июнь 2005 года.)</a:t>
            </a:r>
            <a:endParaRPr lang="ru-RU" sz="2000" b="1" i="1" dirty="0">
              <a:solidFill>
                <a:srgbClr val="5A340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147248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200" b="1" dirty="0" smtClean="0">
                <a:solidFill>
                  <a:srgbClr val="894F09"/>
                </a:solidFill>
              </a:rPr>
              <a:t>Общий вид пособия «ПАУКИ-ЗНАТОКИ»</a:t>
            </a:r>
            <a:endParaRPr lang="ru-RU" b="1" dirty="0">
              <a:solidFill>
                <a:srgbClr val="894F0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196752"/>
            <a:ext cx="6120680" cy="51278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4" name="Picture 2" descr="C:\Documents and Settings\Пользователь\Рабочий стол\Лиля (папки с играми)\Наглядное пособие ПАУКИ-ЗНАТОКИ\Наглядное пособие Пауки-знато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6120680" cy="5112568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5A3406"/>
                </a:solidFill>
              </a:rPr>
              <a:t>Автоматизация звука </a:t>
            </a:r>
            <a:r>
              <a:rPr lang="en-US" sz="3200" b="1" dirty="0" smtClean="0">
                <a:solidFill>
                  <a:srgbClr val="5A3406"/>
                </a:solidFill>
              </a:rPr>
              <a:t>[</a:t>
            </a:r>
            <a:r>
              <a:rPr lang="ru-RU" sz="3200" b="1" dirty="0" smtClean="0">
                <a:solidFill>
                  <a:srgbClr val="5A3406"/>
                </a:solidFill>
              </a:rPr>
              <a:t> С </a:t>
            </a:r>
            <a:r>
              <a:rPr lang="en-US" sz="3200" b="1" dirty="0" smtClean="0">
                <a:solidFill>
                  <a:srgbClr val="5A3406"/>
                </a:solidFill>
              </a:rPr>
              <a:t>]</a:t>
            </a:r>
            <a:r>
              <a:rPr lang="ru-RU" sz="3200" b="1" dirty="0" smtClean="0">
                <a:solidFill>
                  <a:srgbClr val="5A3406"/>
                </a:solidFill>
              </a:rPr>
              <a:t>,определение места</a:t>
            </a:r>
            <a:br>
              <a:rPr lang="ru-RU" sz="3200" b="1" dirty="0" smtClean="0">
                <a:solidFill>
                  <a:srgbClr val="5A3406"/>
                </a:solidFill>
              </a:rPr>
            </a:br>
            <a:r>
              <a:rPr lang="ru-RU" sz="3200" b="1" dirty="0" smtClean="0">
                <a:solidFill>
                  <a:srgbClr val="5A3406"/>
                </a:solidFill>
              </a:rPr>
              <a:t>                                         звучания.</a:t>
            </a:r>
            <a:endParaRPr lang="ru-RU" sz="3200" b="1" dirty="0">
              <a:solidFill>
                <a:srgbClr val="5A3406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835696" y="1556792"/>
            <a:ext cx="5328592" cy="46805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5" name="Picture 7" descr="C:\Documents and Settings\Пользователь\Рабочий стол\Лиля (папки с играми)\Наглядное пособие ПАУКИ-ЗНАТОКИ\485-Автоматизация звука 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79712" y="980728"/>
            <a:ext cx="4968552" cy="5688632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464" y="0"/>
            <a:ext cx="928846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</a:t>
            </a:r>
            <a:r>
              <a:rPr lang="ru-RU" sz="3600" b="1" dirty="0" smtClean="0">
                <a:solidFill>
                  <a:srgbClr val="894F09"/>
                </a:solidFill>
              </a:rPr>
              <a:t>Определение лишней картинки.</a:t>
            </a:r>
            <a:endParaRPr lang="ru-RU" sz="3600" b="1" dirty="0">
              <a:solidFill>
                <a:srgbClr val="894F0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060848"/>
            <a:ext cx="5616624" cy="43204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Пользователь\Рабочий стол\Лиля (папки с играми)\Наглядное пособие ПАУКИ-ЗНАТОКИ\490-Назови лишний предм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268760"/>
            <a:ext cx="5688632" cy="5040560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</a:t>
            </a:r>
            <a:r>
              <a:rPr lang="ru-RU" sz="3600" b="1" dirty="0" smtClean="0">
                <a:solidFill>
                  <a:srgbClr val="5A3406"/>
                </a:solidFill>
              </a:rPr>
              <a:t>Дифференциация гласных и твёрдых</a:t>
            </a:r>
            <a:br>
              <a:rPr lang="ru-RU" sz="3600" b="1" dirty="0" smtClean="0">
                <a:solidFill>
                  <a:srgbClr val="5A3406"/>
                </a:solidFill>
              </a:rPr>
            </a:br>
            <a:r>
              <a:rPr lang="ru-RU" sz="3600" b="1" dirty="0" smtClean="0">
                <a:solidFill>
                  <a:srgbClr val="5A3406"/>
                </a:solidFill>
              </a:rPr>
              <a:t>                                    согласных звуков.</a:t>
            </a:r>
            <a:endParaRPr lang="ru-RU" sz="3600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935480"/>
            <a:ext cx="6120680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Documents and Settings\Пользователь\Рабочий стол\Лиля (папки с играми)\Наглядное пособие ПАУКИ-ЗНАТОКИ\494-Дифференсация гласных и твёрдых согласны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78855" y="809577"/>
            <a:ext cx="4896543" cy="6102945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Пользователь\Рабочий стол\рамки для фото и текстов\рамка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68952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200" b="1" dirty="0" smtClean="0">
                <a:solidFill>
                  <a:srgbClr val="5A3406"/>
                </a:solidFill>
              </a:rPr>
              <a:t>Выделение первого звука из начала слова.</a:t>
            </a:r>
            <a:r>
              <a:rPr lang="ru-RU" sz="3200" dirty="0" smtClean="0">
                <a:solidFill>
                  <a:srgbClr val="5A3406"/>
                </a:solidFill>
              </a:rPr>
              <a:t/>
            </a:r>
            <a:br>
              <a:rPr lang="ru-RU" sz="3200" dirty="0" smtClean="0">
                <a:solidFill>
                  <a:srgbClr val="5A3406"/>
                </a:solidFill>
              </a:rPr>
            </a:br>
            <a:r>
              <a:rPr lang="ru-RU" sz="3200" dirty="0" smtClean="0">
                <a:solidFill>
                  <a:srgbClr val="5A3406"/>
                </a:solidFill>
              </a:rPr>
              <a:t>         </a:t>
            </a:r>
            <a:r>
              <a:rPr lang="ru-RU" sz="3200" b="1" dirty="0" smtClean="0">
                <a:solidFill>
                  <a:srgbClr val="5A3406"/>
                </a:solidFill>
              </a:rPr>
              <a:t>Правильное произношение согласных  без </a:t>
            </a:r>
            <a:r>
              <a:rPr lang="ru-RU" sz="3200" dirty="0" smtClean="0">
                <a:solidFill>
                  <a:srgbClr val="5A3406"/>
                </a:solidFill>
              </a:rPr>
              <a:t/>
            </a:r>
            <a:br>
              <a:rPr lang="ru-RU" sz="3200" dirty="0" smtClean="0">
                <a:solidFill>
                  <a:srgbClr val="5A3406"/>
                </a:solidFill>
              </a:rPr>
            </a:br>
            <a:r>
              <a:rPr lang="ru-RU" sz="3200" dirty="0" smtClean="0">
                <a:solidFill>
                  <a:srgbClr val="5A3406"/>
                </a:solidFill>
              </a:rPr>
              <a:t>                             </a:t>
            </a:r>
            <a:r>
              <a:rPr lang="ru-RU" sz="3200" b="1" dirty="0" smtClean="0">
                <a:solidFill>
                  <a:srgbClr val="5A3406"/>
                </a:solidFill>
              </a:rPr>
              <a:t>присоединения  гласных.    </a:t>
            </a:r>
            <a:endParaRPr lang="ru-RU" sz="3200" b="1" dirty="0">
              <a:solidFill>
                <a:srgbClr val="5A340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935480"/>
            <a:ext cx="5904656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Пользователь\Рабочий стол\Лиля (папки с играми)\Наглядное пособие ПАУКИ-ЗНАТОКИ\496-Игра не ошиб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916832"/>
            <a:ext cx="5904656" cy="4410707"/>
          </a:xfrm>
          <a:prstGeom prst="rect">
            <a:avLst/>
          </a:prstGeom>
          <a:noFill/>
          <a:ln w="76200">
            <a:solidFill>
              <a:srgbClr val="894F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</TotalTime>
  <Words>562</Words>
  <Application>Microsoft Office PowerPoint</Application>
  <PresentationFormat>Экран (4:3)</PresentationFormat>
  <Paragraphs>101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  Игровое наглядное пособие          « ПАУКИ- ЗНАТОКИ»                   Автор: учитель-логопед  д/с № 114                                    ИОМТОВА ЛИДИЯ ВИТАЛЬЕВНА   ЯРОСЛАВЛЬ 23.03.2020</vt:lpstr>
      <vt:lpstr>Слайд 2</vt:lpstr>
      <vt:lpstr>Слайд 3</vt:lpstr>
      <vt:lpstr>Слайд 4</vt:lpstr>
      <vt:lpstr>       Общий вид пособия «ПАУКИ-ЗНАТОКИ»</vt:lpstr>
      <vt:lpstr>         Автоматизация звука [ С ],определение места                                          звучания.</vt:lpstr>
      <vt:lpstr>            Определение лишней картинки.</vt:lpstr>
      <vt:lpstr>            Дифференциация гласных и твёрдых                                     согласных звуков.</vt:lpstr>
      <vt:lpstr>       Выделение первого звука из начала слова.          Правильное произношение согласных  без                               присоединения  гласных.    </vt:lpstr>
      <vt:lpstr>        Дифференциация мягких и твёрдых                              согласных  звуков.                          </vt:lpstr>
      <vt:lpstr> Выделение и произношение согласного звука  в       начале  слова без присоединения  гласного  .                                </vt:lpstr>
      <vt:lpstr> Автоматизация  звука [ р ] в словах, определение                                        места  звучания.                         </vt:lpstr>
      <vt:lpstr>   Практическое использование притяжательных                      местоимений  мой,моя.</vt:lpstr>
      <vt:lpstr> Составление словосочетаний с притяжательными                      местоимениями  мой,моя.</vt:lpstr>
      <vt:lpstr>    Составление словосочетаний с существитель-                                  ными  женского  рода.                             женского рода.</vt:lpstr>
      <vt:lpstr>   Составление словосочетаний с существитель-                               ными  мужского рода.                                   мужского рода.</vt:lpstr>
      <vt:lpstr>       Выделение гласных первого ряда среди                                    других букв.</vt:lpstr>
      <vt:lpstr>    Запоминание  гласных букв первого ряда.</vt:lpstr>
      <vt:lpstr>    Распределение гласных букв по рядам и по                                                        парам.                                 </vt:lpstr>
      <vt:lpstr> Составление слогов -слияний  и чтение согласных            перед  гласными  первого  ряда (твёрдо).</vt:lpstr>
      <vt:lpstr>  Составление слогов- слияний и чтение согласных              перед гласными второго ряда ( мягко).</vt:lpstr>
      <vt:lpstr>      Чтение обратных слогов с гласными первого                                              ряда.</vt:lpstr>
      <vt:lpstr>     Чтение обратных слогов с гласными второго                                                  ряда.                               </vt:lpstr>
      <vt:lpstr>           Чтение слогов -слияний  с буквой Л.                            </vt:lpstr>
      <vt:lpstr>       Использование чтения как средства коррекции           при   дифференциации  звуков [л],[л’] </vt:lpstr>
      <vt:lpstr>           Чтение прямых и закрытых слогов.             Определение слогообразующих гласных.</vt:lpstr>
      <vt:lpstr>    Составление и чтение двухсложных слов с прямыми        и закрытыми  слогами.  Установление  зависимости         количества слогов в  слове от количества гласных.</vt:lpstr>
      <vt:lpstr>     Формирование понятия родственные слова.</vt:lpstr>
      <vt:lpstr>       Подбор родственных слов к слову лес.</vt:lpstr>
      <vt:lpstr> Стихи                                                                                и  загадки                               о  пауках.                                </vt:lpstr>
      <vt:lpstr>   Систематическое  использование игровых средств в совместной деятельности с детьми, страдающими общим недоразвитием речи, значительно повы-шает эффективность коррекционного воздействия. Они помогают выработать  чувство  родного языка,  дают  возможность в  игровой  форме решать умст-венные задачи; развивают творческую активность, самостоятельность мышления. Это полностью соот-   ветствует требованиям ФГОС ДО.    </vt:lpstr>
      <vt:lpstr>               СПАСИБО!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Наглядное пособие «Пауки-знатоки»</dc:title>
  <dc:creator>User</dc:creator>
  <cp:lastModifiedBy>пк</cp:lastModifiedBy>
  <cp:revision>225</cp:revision>
  <dcterms:created xsi:type="dcterms:W3CDTF">2015-09-03T07:28:40Z</dcterms:created>
  <dcterms:modified xsi:type="dcterms:W3CDTF">2020-03-23T08:19:54Z</dcterms:modified>
</cp:coreProperties>
</file>