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305" r:id="rId3"/>
    <p:sldId id="306" r:id="rId4"/>
    <p:sldId id="307" r:id="rId5"/>
    <p:sldId id="318" r:id="rId6"/>
    <p:sldId id="319" r:id="rId7"/>
    <p:sldId id="320" r:id="rId8"/>
    <p:sldId id="321" r:id="rId9"/>
    <p:sldId id="308" r:id="rId10"/>
    <p:sldId id="322" r:id="rId11"/>
    <p:sldId id="309" r:id="rId12"/>
    <p:sldId id="310" r:id="rId13"/>
    <p:sldId id="311" r:id="rId14"/>
    <p:sldId id="317" r:id="rId15"/>
    <p:sldId id="323" r:id="rId16"/>
    <p:sldId id="292" r:id="rId17"/>
    <p:sldId id="32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3" autoAdjust="0"/>
    <p:restoredTop sz="88530" autoAdjust="0"/>
  </p:normalViewPr>
  <p:slideViewPr>
    <p:cSldViewPr snapToGrid="0">
      <p:cViewPr>
        <p:scale>
          <a:sx n="73" d="100"/>
          <a:sy n="73" d="100"/>
        </p:scale>
        <p:origin x="-1722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7D2C-4F2F-4B8E-8679-DCB2EF6C3BD2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A4A3-A264-4841-84C7-B25D254C8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7D2C-4F2F-4B8E-8679-DCB2EF6C3BD2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A4A3-A264-4841-84C7-B25D254C8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7D2C-4F2F-4B8E-8679-DCB2EF6C3BD2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A4A3-A264-4841-84C7-B25D254C8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7D2C-4F2F-4B8E-8679-DCB2EF6C3BD2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A4A3-A264-4841-84C7-B25D254C8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7D2C-4F2F-4B8E-8679-DCB2EF6C3BD2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A4A3-A264-4841-84C7-B25D254C8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7D2C-4F2F-4B8E-8679-DCB2EF6C3BD2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A4A3-A264-4841-84C7-B25D254C8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7D2C-4F2F-4B8E-8679-DCB2EF6C3BD2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A4A3-A264-4841-84C7-B25D254C8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7D2C-4F2F-4B8E-8679-DCB2EF6C3BD2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A4A3-A264-4841-84C7-B25D254C8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476672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7D2C-4F2F-4B8E-8679-DCB2EF6C3BD2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A4A3-A264-4841-84C7-B25D254C8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476672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7D2C-4F2F-4B8E-8679-DCB2EF6C3BD2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A4A3-A264-4841-84C7-B25D254C8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476672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7D2C-4F2F-4B8E-8679-DCB2EF6C3BD2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A4A3-A264-4841-84C7-B25D254C8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7D2C-4F2F-4B8E-8679-DCB2EF6C3BD2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A4A3-A264-4841-84C7-B25D254C8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7D2C-4F2F-4B8E-8679-DCB2EF6C3BD2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A4A3-A264-4841-84C7-B25D254C8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7D2C-4F2F-4B8E-8679-DCB2EF6C3BD2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A4A3-A264-4841-84C7-B25D254C8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7D2C-4F2F-4B8E-8679-DCB2EF6C3BD2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A4A3-A264-4841-84C7-B25D254C8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57D2C-4F2F-4B8E-8679-DCB2EF6C3BD2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AA4A3-A264-4841-84C7-B25D254C8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57D2C-4F2F-4B8E-8679-DCB2EF6C3BD2}" type="datetimeFigureOut">
              <a:rPr lang="ru-RU" smtClean="0"/>
              <a:pPr/>
              <a:t>02.03.2022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AA4A3-A264-4841-84C7-B25D254C8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0655" y="2255982"/>
            <a:ext cx="10363200" cy="178010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+mn-lt"/>
              </a:rPr>
              <a:t>«Голос ребёнка» и пространство </a:t>
            </a:r>
            <a:br>
              <a:rPr lang="ru-RU" sz="48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4800" b="1" dirty="0" smtClean="0">
                <a:solidFill>
                  <a:srgbClr val="0070C0"/>
                </a:solidFill>
                <a:latin typeface="+mn-lt"/>
              </a:rPr>
              <a:t>детской </a:t>
            </a:r>
            <a:r>
              <a:rPr lang="ru-RU" sz="4800" b="1" dirty="0" smtClean="0">
                <a:solidFill>
                  <a:srgbClr val="0070C0"/>
                </a:solidFill>
                <a:latin typeface="+mn-lt"/>
              </a:rPr>
              <a:t>реализации</a:t>
            </a:r>
            <a:endParaRPr lang="ru-RU" sz="4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59291" y="779757"/>
            <a:ext cx="6825803" cy="1172393"/>
          </a:xfrm>
        </p:spPr>
        <p:txBody>
          <a:bodyPr>
            <a:normAutofit fontScale="77500" lnSpcReduction="20000"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Муниципальное дошкольное образовательное учреждение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«Детский сад №114» 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г. Ярославль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42909" y="4461164"/>
            <a:ext cx="3749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Подготовили: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воспитатели группы «Золушка»: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Васильева А.Н.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Потапова Н.В.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771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2"/>
          <p:cNvSpPr txBox="1"/>
          <p:nvPr/>
        </p:nvSpPr>
        <p:spPr>
          <a:xfrm>
            <a:off x="1542472" y="929390"/>
            <a:ext cx="9874465" cy="44682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108000">
              <a:spcBef>
                <a:spcPts val="1142"/>
              </a:spcBef>
              <a:buClr>
                <a:srgbClr val="000000"/>
              </a:buClr>
              <a:buSzPct val="45000"/>
            </a:pPr>
            <a:r>
              <a:rPr lang="ru-RU" sz="2400" b="1" spc="-1" dirty="0"/>
              <a:t>Создание ПДР </a:t>
            </a:r>
            <a:r>
              <a:rPr lang="ru-RU" sz="2400" spc="-1" dirty="0"/>
              <a:t>(пространство детской реализации) как основного инструмента развития личности ребенка</a:t>
            </a:r>
            <a:r>
              <a:rPr lang="ru-RU" sz="2400" spc="-1" dirty="0" smtClean="0"/>
              <a:t>.</a:t>
            </a:r>
          </a:p>
          <a:p>
            <a:pPr marL="108000">
              <a:spcBef>
                <a:spcPts val="1142"/>
              </a:spcBef>
              <a:buClr>
                <a:srgbClr val="000000"/>
              </a:buClr>
              <a:buSzPct val="45000"/>
            </a:pPr>
            <a:r>
              <a:rPr lang="ru-RU" sz="2400" spc="-1" dirty="0" smtClean="0"/>
              <a:t>Новое понятие (</a:t>
            </a:r>
            <a:r>
              <a:rPr lang="ru-RU" sz="2400" b="1" spc="-1" dirty="0" smtClean="0"/>
              <a:t>ПДР</a:t>
            </a:r>
            <a:r>
              <a:rPr lang="ru-RU" sz="2400" spc="-1" dirty="0" smtClean="0"/>
              <a:t>) противоположно понятию </a:t>
            </a:r>
            <a:r>
              <a:rPr lang="ru-RU" sz="2400" b="1" spc="-1" dirty="0"/>
              <a:t>ЗБР. </a:t>
            </a:r>
            <a:r>
              <a:rPr lang="ru-RU" sz="2400" spc="-1" dirty="0"/>
              <a:t>Если в зоне ближайшего развития ребенок следует за </a:t>
            </a:r>
            <a:r>
              <a:rPr lang="ru-RU" sz="2400" spc="-1" dirty="0" smtClean="0"/>
              <a:t>взрослым, копируя </a:t>
            </a:r>
            <a:r>
              <a:rPr lang="ru-RU" sz="2400" spc="-1" dirty="0"/>
              <a:t>его, то в ПДР взрослый следует за ребенком, помогает его </a:t>
            </a:r>
            <a:r>
              <a:rPr lang="ru-RU" sz="2400" spc="-1" dirty="0" smtClean="0"/>
              <a:t>активности.</a:t>
            </a:r>
          </a:p>
          <a:p>
            <a:pPr marL="108000">
              <a:spcBef>
                <a:spcPts val="1142"/>
              </a:spcBef>
              <a:buClr>
                <a:srgbClr val="000000"/>
              </a:buClr>
              <a:buSzPct val="45000"/>
            </a:pPr>
            <a:r>
              <a:rPr lang="ru-RU" sz="2400" spc="-1" dirty="0" smtClean="0"/>
              <a:t>Роль </a:t>
            </a:r>
            <a:r>
              <a:rPr lang="ru-RU" sz="2400" spc="-1" dirty="0"/>
              <a:t>взрослого заключается не только и не столько в том, чтобы создать</a:t>
            </a:r>
          </a:p>
          <a:p>
            <a:pPr marL="108000">
              <a:spcBef>
                <a:spcPts val="1142"/>
              </a:spcBef>
              <a:buClr>
                <a:srgbClr val="000000"/>
              </a:buClr>
              <a:buSzPct val="45000"/>
            </a:pPr>
            <a:r>
              <a:rPr lang="ru-RU" sz="2400" spc="-1" dirty="0"/>
              <a:t>наиболее разнообразную среду и услышать «голос ребёнка» сколько </a:t>
            </a:r>
            <a:r>
              <a:rPr lang="ru-RU" sz="2400" spc="-1" dirty="0" smtClean="0"/>
              <a:t>обеспечить процесс </a:t>
            </a:r>
            <a:r>
              <a:rPr lang="ru-RU" sz="2400" spc="-1" dirty="0"/>
              <a:t>реализации ребёнком собственных идей, замыслов, переживаний. «</a:t>
            </a:r>
            <a:r>
              <a:rPr lang="ru-RU" sz="2400" spc="-1" dirty="0" smtClean="0"/>
              <a:t>Голос ребёнка</a:t>
            </a:r>
            <a:r>
              <a:rPr lang="ru-RU" sz="2400" spc="-1" dirty="0"/>
              <a:t>» должен быть не просто услышан, он должен быть трансформирован </a:t>
            </a:r>
            <a:r>
              <a:rPr lang="ru-RU" sz="2400" spc="-1" dirty="0" smtClean="0"/>
              <a:t>в детскую </a:t>
            </a:r>
            <a:r>
              <a:rPr lang="ru-RU" sz="2400" spc="-1" dirty="0"/>
              <a:t>идею, направлен на её реализацию и получил оформление в продукте.</a:t>
            </a:r>
            <a:endParaRPr lang="ru-RU" sz="2400" spc="-1" dirty="0" smtClean="0"/>
          </a:p>
          <a:p>
            <a:pPr marL="108000">
              <a:spcBef>
                <a:spcPts val="1142"/>
              </a:spcBef>
              <a:buClr>
                <a:srgbClr val="000000"/>
              </a:buClr>
              <a:buSzPct val="45000"/>
            </a:pPr>
            <a:endParaRPr lang="ru-RU" sz="2400" spc="-1" dirty="0"/>
          </a:p>
        </p:txBody>
      </p:sp>
    </p:spTree>
    <p:extLst>
      <p:ext uri="{BB962C8B-B14F-4D97-AF65-F5344CB8AC3E}">
        <p14:creationId xmlns:p14="http://schemas.microsoft.com/office/powerpoint/2010/main" xmlns="" val="446531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2"/>
          <p:cNvSpPr txBox="1"/>
          <p:nvPr/>
        </p:nvSpPr>
        <p:spPr>
          <a:xfrm>
            <a:off x="1693888" y="989351"/>
            <a:ext cx="9979721" cy="487180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108000">
              <a:spcBef>
                <a:spcPts val="1142"/>
              </a:spcBef>
              <a:buClr>
                <a:srgbClr val="000000"/>
              </a:buClr>
              <a:buSzPct val="45000"/>
            </a:pPr>
            <a:r>
              <a:rPr lang="ru-RU" sz="3200" b="1" spc="-1" dirty="0"/>
              <a:t>Образовательное событие </a:t>
            </a:r>
            <a:r>
              <a:rPr lang="ru-RU" sz="3200" spc="-1" dirty="0"/>
              <a:t>– это захватывающая игра, в которой участвуют </a:t>
            </a:r>
            <a:r>
              <a:rPr lang="ru-RU" sz="3200" spc="-1" dirty="0" smtClean="0"/>
              <a:t>и дети</a:t>
            </a:r>
            <a:r>
              <a:rPr lang="ru-RU" sz="3200" spc="-1" dirty="0"/>
              <a:t>, и воспитатели, но «руководят» дети. Задача педагога </a:t>
            </a:r>
            <a:r>
              <a:rPr lang="ru-RU" sz="3200" spc="-1" dirty="0" smtClean="0"/>
              <a:t>предложить проблемную </a:t>
            </a:r>
            <a:r>
              <a:rPr lang="ru-RU" sz="3200" spc="-1" dirty="0"/>
              <a:t>ситуацию, которая заинтересует детей. Дать им </a:t>
            </a:r>
            <a:r>
              <a:rPr lang="ru-RU" sz="3200" spc="-1" dirty="0" smtClean="0"/>
              <a:t>возможность разворачивать </a:t>
            </a:r>
            <a:r>
              <a:rPr lang="ru-RU" sz="3200" spc="-1" dirty="0"/>
              <a:t>действие по своему пониманию, оказывая им </a:t>
            </a:r>
            <a:r>
              <a:rPr lang="ru-RU" sz="3200" spc="-1" dirty="0" smtClean="0"/>
              <a:t>деликатное содействие</a:t>
            </a:r>
            <a:r>
              <a:rPr lang="ru-RU" sz="3200" spc="-1" dirty="0"/>
              <a:t>, избегая прямых указаний</a:t>
            </a:r>
            <a:r>
              <a:rPr lang="ru-RU" sz="3200" spc="-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635787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2"/>
          <p:cNvSpPr txBox="1"/>
          <p:nvPr/>
        </p:nvSpPr>
        <p:spPr>
          <a:xfrm>
            <a:off x="1873770" y="764498"/>
            <a:ext cx="9799840" cy="4633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108000" algn="ctr">
              <a:spcBef>
                <a:spcPts val="1142"/>
              </a:spcBef>
              <a:buClr>
                <a:srgbClr val="000000"/>
              </a:buClr>
              <a:buSzPct val="45000"/>
            </a:pPr>
            <a:r>
              <a:rPr lang="ru-RU" sz="3200" b="1" spc="-1" dirty="0"/>
              <a:t>Типы образовательных </a:t>
            </a:r>
            <a:r>
              <a:rPr lang="ru-RU" sz="3200" b="1" spc="-1" dirty="0" smtClean="0"/>
              <a:t>событий:</a:t>
            </a:r>
            <a:endParaRPr lang="ru-RU" sz="3200" b="1" spc="-1" dirty="0"/>
          </a:p>
          <a:p>
            <a:pPr marL="450900" indent="-342900">
              <a:spcBef>
                <a:spcPts val="1142"/>
              </a:spcBef>
              <a:buClr>
                <a:srgbClr val="000000"/>
              </a:buClr>
              <a:buSzPct val="45000"/>
              <a:buFont typeface="Wingdings" pitchFamily="2" charset="2"/>
              <a:buChar char="v"/>
            </a:pPr>
            <a:r>
              <a:rPr lang="ru-RU" sz="3200" spc="-1" dirty="0" smtClean="0"/>
              <a:t>По </a:t>
            </a:r>
            <a:r>
              <a:rPr lang="ru-RU" sz="3200" spc="-1" dirty="0"/>
              <a:t>типу сюжета</a:t>
            </a:r>
          </a:p>
          <a:p>
            <a:pPr marL="108000">
              <a:spcBef>
                <a:spcPts val="1142"/>
              </a:spcBef>
              <a:buClr>
                <a:srgbClr val="000000"/>
              </a:buClr>
              <a:buSzPct val="45000"/>
            </a:pPr>
            <a:r>
              <a:rPr lang="ru-RU" sz="3200" spc="-1" dirty="0" smtClean="0"/>
              <a:t>- Реальный </a:t>
            </a:r>
            <a:r>
              <a:rPr lang="ru-RU" sz="3200" spc="-1" dirty="0"/>
              <a:t>( подготовка к спектаклю, изготовление атрибутов</a:t>
            </a:r>
            <a:r>
              <a:rPr lang="ru-RU" sz="3200" spc="-1" dirty="0" smtClean="0"/>
              <a:t>, декораций</a:t>
            </a:r>
            <a:r>
              <a:rPr lang="ru-RU" sz="3200" spc="-1" dirty="0"/>
              <a:t>, приглашений)</a:t>
            </a:r>
          </a:p>
          <a:p>
            <a:pPr marL="108000">
              <a:spcBef>
                <a:spcPts val="1142"/>
              </a:spcBef>
              <a:buClr>
                <a:srgbClr val="000000"/>
              </a:buClr>
              <a:buSzPct val="45000"/>
            </a:pPr>
            <a:r>
              <a:rPr lang="ru-RU" sz="3200" spc="-1" dirty="0" smtClean="0"/>
              <a:t>- Игровой </a:t>
            </a:r>
            <a:r>
              <a:rPr lang="ru-RU" sz="3200" spc="-1" dirty="0"/>
              <a:t>( «Помогаем Бельчонку», </a:t>
            </a:r>
            <a:r>
              <a:rPr lang="ru-RU" sz="3200" spc="-1" dirty="0" smtClean="0"/>
              <a:t>«Спасаем </a:t>
            </a:r>
            <a:r>
              <a:rPr lang="ru-RU" sz="3200" spc="-1" dirty="0"/>
              <a:t>зверей»,</a:t>
            </a:r>
          </a:p>
          <a:p>
            <a:pPr marL="108000">
              <a:spcBef>
                <a:spcPts val="1142"/>
              </a:spcBef>
              <a:buClr>
                <a:srgbClr val="000000"/>
              </a:buClr>
              <a:buSzPct val="45000"/>
            </a:pPr>
            <a:r>
              <a:rPr lang="ru-RU" sz="3200" spc="-1" dirty="0" smtClean="0"/>
              <a:t>«Путешествуем </a:t>
            </a:r>
            <a:r>
              <a:rPr lang="ru-RU" sz="3200" spc="-1" dirty="0"/>
              <a:t>на Северный полюс»)</a:t>
            </a:r>
          </a:p>
          <a:p>
            <a:pPr marL="450900" indent="-342900">
              <a:spcBef>
                <a:spcPts val="1142"/>
              </a:spcBef>
              <a:buClr>
                <a:srgbClr val="000000"/>
              </a:buClr>
              <a:buSzPct val="45000"/>
              <a:buFont typeface="Wingdings" pitchFamily="2" charset="2"/>
              <a:buChar char="v"/>
            </a:pPr>
            <a:r>
              <a:rPr lang="ru-RU" sz="3200" spc="-1" dirty="0"/>
              <a:t>По наличию привязки к календарному </a:t>
            </a:r>
            <a:r>
              <a:rPr lang="ru-RU" sz="3200" spc="-1" dirty="0" smtClean="0"/>
              <a:t>времени («День Матери», «Масленица» и др.)</a:t>
            </a:r>
            <a:endParaRPr lang="ru-RU" sz="3200" spc="-1" dirty="0"/>
          </a:p>
        </p:txBody>
      </p:sp>
    </p:spTree>
    <p:extLst>
      <p:ext uri="{BB962C8B-B14F-4D97-AF65-F5344CB8AC3E}">
        <p14:creationId xmlns:p14="http://schemas.microsoft.com/office/powerpoint/2010/main" xmlns="" val="172962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2"/>
          <p:cNvSpPr txBox="1"/>
          <p:nvPr/>
        </p:nvSpPr>
        <p:spPr>
          <a:xfrm>
            <a:off x="1918741" y="1154243"/>
            <a:ext cx="9754868" cy="424335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450900" indent="-342900">
              <a:spcBef>
                <a:spcPts val="1142"/>
              </a:spcBef>
              <a:buClr>
                <a:srgbClr val="000000"/>
              </a:buClr>
              <a:buSzPct val="45000"/>
              <a:buFont typeface="Wingdings" pitchFamily="2" charset="2"/>
              <a:buChar char="v"/>
            </a:pPr>
            <a:r>
              <a:rPr lang="ru-RU" sz="3200" spc="-1" dirty="0" smtClean="0"/>
              <a:t>Не </a:t>
            </a:r>
            <a:r>
              <a:rPr lang="ru-RU" sz="3200" spc="-1" dirty="0"/>
              <a:t>зависящие от времени года ( поиски клада, путешествия)</a:t>
            </a:r>
          </a:p>
          <a:p>
            <a:pPr marL="450900" indent="-342900">
              <a:spcBef>
                <a:spcPts val="1142"/>
              </a:spcBef>
              <a:buClr>
                <a:srgbClr val="000000"/>
              </a:buClr>
              <a:buSzPct val="45000"/>
              <a:buFont typeface="Wingdings" pitchFamily="2" charset="2"/>
              <a:buChar char="v"/>
            </a:pPr>
            <a:r>
              <a:rPr lang="ru-RU" sz="3200" spc="-1" dirty="0" smtClean="0"/>
              <a:t>По </a:t>
            </a:r>
            <a:r>
              <a:rPr lang="ru-RU" sz="3200" spc="-1" dirty="0"/>
              <a:t>способу </a:t>
            </a:r>
            <a:r>
              <a:rPr lang="ru-RU" sz="3200" spc="-1" dirty="0" smtClean="0"/>
              <a:t>организации (тематическая выставка, </a:t>
            </a:r>
            <a:r>
              <a:rPr lang="ru-RU" sz="3200" spc="-1" dirty="0" err="1" smtClean="0"/>
              <a:t>экскурсия,квест</a:t>
            </a:r>
            <a:r>
              <a:rPr lang="ru-RU" sz="3200" spc="-1" dirty="0" smtClean="0"/>
              <a:t>)</a:t>
            </a:r>
            <a:endParaRPr lang="ru-RU" sz="3200" spc="-1" dirty="0"/>
          </a:p>
          <a:p>
            <a:pPr marL="450900" indent="-342900">
              <a:spcBef>
                <a:spcPts val="1142"/>
              </a:spcBef>
              <a:buClr>
                <a:srgbClr val="000000"/>
              </a:buClr>
              <a:buSzPct val="45000"/>
              <a:buFont typeface="Wingdings" pitchFamily="2" charset="2"/>
              <a:buChar char="v"/>
            </a:pPr>
            <a:r>
              <a:rPr lang="ru-RU" sz="3200" spc="-1" dirty="0"/>
              <a:t>События, запланированные воспитателем.</a:t>
            </a:r>
          </a:p>
          <a:p>
            <a:pPr marL="450900" indent="-342900">
              <a:spcBef>
                <a:spcPts val="1142"/>
              </a:spcBef>
              <a:buClr>
                <a:srgbClr val="000000"/>
              </a:buClr>
              <a:buSzPct val="45000"/>
              <a:buFont typeface="Wingdings" pitchFamily="2" charset="2"/>
              <a:buChar char="v"/>
            </a:pPr>
            <a:r>
              <a:rPr lang="ru-RU" sz="3200" spc="-1" dirty="0" smtClean="0"/>
              <a:t>События</a:t>
            </a:r>
            <a:r>
              <a:rPr lang="ru-RU" sz="3200" spc="-1" dirty="0"/>
              <a:t>, спонтанно возникшие по инициативе детей.</a:t>
            </a:r>
          </a:p>
        </p:txBody>
      </p:sp>
    </p:spTree>
    <p:extLst>
      <p:ext uri="{BB962C8B-B14F-4D97-AF65-F5344CB8AC3E}">
        <p14:creationId xmlns:p14="http://schemas.microsoft.com/office/powerpoint/2010/main" xmlns="" val="1792020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2"/>
          <p:cNvSpPr txBox="1"/>
          <p:nvPr/>
        </p:nvSpPr>
        <p:spPr>
          <a:xfrm>
            <a:off x="1071154" y="757646"/>
            <a:ext cx="10602455" cy="50683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108000" algn="ctr">
              <a:spcBef>
                <a:spcPts val="1142"/>
              </a:spcBef>
              <a:buClr>
                <a:srgbClr val="000000"/>
              </a:buClr>
              <a:buSzPct val="45000"/>
            </a:pPr>
            <a:r>
              <a:rPr lang="ru-RU" sz="3200" spc="-1" dirty="0" smtClean="0">
                <a:solidFill>
                  <a:srgbClr val="002060"/>
                </a:solidFill>
              </a:rPr>
              <a:t>Технологии, </a:t>
            </a:r>
            <a:r>
              <a:rPr lang="ru-RU" sz="3200" spc="-1" dirty="0">
                <a:solidFill>
                  <a:srgbClr val="002060"/>
                </a:solidFill>
              </a:rPr>
              <a:t>направленные на поддержку детской </a:t>
            </a:r>
            <a:r>
              <a:rPr lang="ru-RU" sz="3200" spc="-1" dirty="0" smtClean="0">
                <a:solidFill>
                  <a:srgbClr val="002060"/>
                </a:solidFill>
              </a:rPr>
              <a:t>самостоятельности:</a:t>
            </a:r>
          </a:p>
          <a:p>
            <a:pPr marL="565200" indent="-457200" algn="ctr">
              <a:spcBef>
                <a:spcPts val="1142"/>
              </a:spcBef>
              <a:buClr>
                <a:srgbClr val="000000"/>
              </a:buClr>
              <a:buSzPct val="45000"/>
              <a:buFont typeface="Wingdings" pitchFamily="2" charset="2"/>
              <a:buChar char="v"/>
            </a:pPr>
            <a:r>
              <a:rPr lang="ru-RU" sz="3200" spc="-1" dirty="0" smtClean="0"/>
              <a:t>Предвосхищающая </a:t>
            </a:r>
            <a:r>
              <a:rPr lang="ru-RU" sz="3200" spc="-1" dirty="0"/>
              <a:t>положительная </a:t>
            </a:r>
            <a:r>
              <a:rPr lang="ru-RU" sz="3200" spc="-1" dirty="0" smtClean="0"/>
              <a:t>оценка; </a:t>
            </a:r>
          </a:p>
          <a:p>
            <a:pPr marL="565200" indent="-457200" algn="ctr">
              <a:spcBef>
                <a:spcPts val="1142"/>
              </a:spcBef>
              <a:buClr>
                <a:srgbClr val="000000"/>
              </a:buClr>
              <a:buSzPct val="45000"/>
              <a:buFont typeface="Wingdings" pitchFamily="2" charset="2"/>
              <a:buChar char="v"/>
            </a:pPr>
            <a:r>
              <a:rPr lang="ru-RU" sz="3200" spc="-1" dirty="0" smtClean="0"/>
              <a:t>Ритуал </a:t>
            </a:r>
            <a:r>
              <a:rPr lang="ru-RU" sz="3200" spc="-1" dirty="0"/>
              <a:t>планирования самостоятельной </a:t>
            </a:r>
            <a:r>
              <a:rPr lang="ru-RU" sz="3200" spc="-1" dirty="0" smtClean="0"/>
              <a:t>деятельности;</a:t>
            </a:r>
          </a:p>
          <a:p>
            <a:pPr marL="565200" indent="-457200" algn="ctr">
              <a:spcBef>
                <a:spcPts val="1142"/>
              </a:spcBef>
              <a:buClr>
                <a:srgbClr val="000000"/>
              </a:buClr>
              <a:buSzPct val="45000"/>
              <a:buFont typeface="Wingdings" pitchFamily="2" charset="2"/>
              <a:buChar char="v"/>
            </a:pPr>
            <a:r>
              <a:rPr lang="ru-RU" sz="3200" spc="-1" dirty="0" smtClean="0"/>
              <a:t>Три варианта;</a:t>
            </a:r>
          </a:p>
          <a:p>
            <a:pPr marL="565200" indent="-457200" algn="ctr">
              <a:spcBef>
                <a:spcPts val="1142"/>
              </a:spcBef>
              <a:buClr>
                <a:srgbClr val="000000"/>
              </a:buClr>
              <a:buSzPct val="45000"/>
              <a:buFont typeface="Wingdings" pitchFamily="2" charset="2"/>
              <a:buChar char="v"/>
            </a:pPr>
            <a:r>
              <a:rPr lang="ru-RU" sz="3200" spc="-1" dirty="0"/>
              <a:t>  Эксперимент </a:t>
            </a:r>
            <a:r>
              <a:rPr lang="ru-RU" sz="3200" spc="-1" dirty="0" smtClean="0"/>
              <a:t>;</a:t>
            </a:r>
          </a:p>
          <a:p>
            <a:pPr marL="565200" indent="-457200" algn="ctr">
              <a:spcBef>
                <a:spcPts val="1142"/>
              </a:spcBef>
              <a:buClr>
                <a:srgbClr val="000000"/>
              </a:buClr>
              <a:buSzPct val="45000"/>
              <a:buFont typeface="Wingdings" pitchFamily="2" charset="2"/>
              <a:buChar char="v"/>
            </a:pPr>
            <a:r>
              <a:rPr lang="ru-RU" sz="3200" spc="-1" dirty="0"/>
              <a:t>Игры‐представления </a:t>
            </a:r>
            <a:r>
              <a:rPr lang="ru-RU" sz="3200" spc="-1" dirty="0" smtClean="0"/>
              <a:t>;</a:t>
            </a:r>
          </a:p>
          <a:p>
            <a:pPr marL="565200" indent="-457200" algn="ctr">
              <a:spcBef>
                <a:spcPts val="1142"/>
              </a:spcBef>
              <a:buClr>
                <a:srgbClr val="000000"/>
              </a:buClr>
              <a:buSzPct val="45000"/>
              <a:buFont typeface="Wingdings" pitchFamily="2" charset="2"/>
              <a:buChar char="v"/>
            </a:pPr>
            <a:r>
              <a:rPr lang="ru-RU" sz="3200" spc="-1" dirty="0"/>
              <a:t>Использование социокультурного окружения </a:t>
            </a:r>
            <a:r>
              <a:rPr lang="ru-RU" sz="3200" spc="-1" dirty="0" smtClean="0"/>
              <a:t>.</a:t>
            </a:r>
            <a:endParaRPr lang="ru-RU" sz="3200" b="0" strike="noStrike" spc="-1" dirty="0"/>
          </a:p>
        </p:txBody>
      </p:sp>
    </p:spTree>
    <p:extLst>
      <p:ext uri="{BB962C8B-B14F-4D97-AF65-F5344CB8AC3E}">
        <p14:creationId xmlns:p14="http://schemas.microsoft.com/office/powerpoint/2010/main" xmlns="" val="2297373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2"/>
          <p:cNvSpPr txBox="1"/>
          <p:nvPr/>
        </p:nvSpPr>
        <p:spPr>
          <a:xfrm>
            <a:off x="1542472" y="1489166"/>
            <a:ext cx="9835277" cy="390843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108000" algn="ctr">
              <a:spcBef>
                <a:spcPts val="1142"/>
              </a:spcBef>
              <a:buClr>
                <a:srgbClr val="000000"/>
              </a:buClr>
              <a:buSzPct val="45000"/>
            </a:pPr>
            <a:r>
              <a:rPr lang="ru-RU" sz="3200" b="0" strike="noStrike" spc="-1" dirty="0" smtClean="0"/>
              <a:t>Инновационный вариант может показаться, на первый взгляд, более сложным и труднореализуемым, однако на практике он, в конечном счёте, более удобен и интересен всем - и детям, и родителям, и воспитателям, и администрации.</a:t>
            </a:r>
            <a:endParaRPr lang="ru-RU" sz="3200" b="0" strike="noStrike" spc="-1" dirty="0"/>
          </a:p>
        </p:txBody>
      </p:sp>
    </p:spTree>
    <p:extLst>
      <p:ext uri="{BB962C8B-B14F-4D97-AF65-F5344CB8AC3E}">
        <p14:creationId xmlns:p14="http://schemas.microsoft.com/office/powerpoint/2010/main" xmlns="" val="2322881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3392" y="287384"/>
            <a:ext cx="10972800" cy="1005840"/>
          </a:xfrm>
        </p:spPr>
        <p:txBody>
          <a:bodyPr/>
          <a:lstStyle/>
          <a:p>
            <a:r>
              <a:rPr lang="ru-RU" dirty="0" err="1" smtClean="0">
                <a:solidFill>
                  <a:srgbClr val="002060"/>
                </a:solidFill>
              </a:rPr>
              <a:t>Фотопримеры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7303" y="3709852"/>
            <a:ext cx="3331029" cy="187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User\Desktop\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3396" y="1306282"/>
            <a:ext cx="3529872" cy="198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58794" y="698864"/>
            <a:ext cx="1692287" cy="301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1417" y="918428"/>
            <a:ext cx="1958339" cy="261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4389" y="3410007"/>
            <a:ext cx="1897379" cy="253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8910" y="2153228"/>
            <a:ext cx="6613236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Спасибо </a:t>
            </a:r>
            <a:br>
              <a:rPr lang="ru-RU" sz="6600" b="1" dirty="0" smtClean="0">
                <a:solidFill>
                  <a:srgbClr val="002060"/>
                </a:solidFill>
              </a:rPr>
            </a:br>
            <a:r>
              <a:rPr lang="ru-RU" sz="6600" b="1" dirty="0" smtClean="0">
                <a:solidFill>
                  <a:srgbClr val="002060"/>
                </a:solidFill>
              </a:rPr>
              <a:t>за внимание!</a:t>
            </a:r>
            <a:endParaRPr lang="ru-RU" sz="6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749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2"/>
          <p:cNvSpPr txBox="1"/>
          <p:nvPr/>
        </p:nvSpPr>
        <p:spPr>
          <a:xfrm>
            <a:off x="1542472" y="1420114"/>
            <a:ext cx="10131137" cy="397748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spcBef>
                <a:spcPts val="114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ru-RU" sz="2400" b="0" strike="noStrike" spc="-1" dirty="0">
              <a:latin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509666"/>
            <a:ext cx="6815667" cy="56164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dirty="0" smtClean="0"/>
              <a:t>В новейшем издании программы «От рождения до школы» сохранены все достоинства предыдущих изданий и учтены новейшие достижения науки </a:t>
            </a:r>
            <a:r>
              <a:rPr lang="ru-RU" sz="2600" dirty="0"/>
              <a:t>и практики </a:t>
            </a:r>
            <a:r>
              <a:rPr lang="ru-RU" sz="2600" dirty="0" smtClean="0"/>
              <a:t>отечественного </a:t>
            </a:r>
            <a:r>
              <a:rPr lang="ru-RU" sz="2600" dirty="0"/>
              <a:t>и зарубежного дошкольного образования</a:t>
            </a:r>
            <a:r>
              <a:rPr lang="ru-RU" sz="2600" dirty="0" smtClean="0"/>
              <a:t>.</a:t>
            </a:r>
          </a:p>
          <a:p>
            <a:pPr marL="0" indent="0">
              <a:buNone/>
            </a:pPr>
            <a:r>
              <a:rPr lang="ru-RU" sz="2600" dirty="0"/>
              <a:t>В шестом (инновационном) издании в основе своей сохранены цели, задачи и</a:t>
            </a:r>
          </a:p>
          <a:p>
            <a:pPr marL="0" indent="0">
              <a:buNone/>
            </a:pPr>
            <a:r>
              <a:rPr lang="ru-RU" sz="2600" dirty="0"/>
              <a:t>содержание образовательной работы (чему учим). </a:t>
            </a: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Однако </a:t>
            </a:r>
            <a:r>
              <a:rPr lang="ru-RU" sz="2600" dirty="0"/>
              <a:t>есть и изменения</a:t>
            </a:r>
            <a:r>
              <a:rPr lang="ru-RU" sz="2600" dirty="0" smtClean="0"/>
              <a:t>, связанные </a:t>
            </a:r>
            <a:r>
              <a:rPr lang="ru-RU" sz="2600" dirty="0"/>
              <a:t>в первую очередь с образовательными технологиями (как </a:t>
            </a:r>
            <a:r>
              <a:rPr lang="ru-RU" sz="2600" dirty="0" smtClean="0"/>
              <a:t>учим</a:t>
            </a:r>
            <a:r>
              <a:rPr lang="ru-RU" sz="2800" dirty="0" smtClean="0"/>
              <a:t>).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2472" y="1615557"/>
            <a:ext cx="3136326" cy="3136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02531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8997" y="509665"/>
            <a:ext cx="9863528" cy="874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/>
              <a:t>Основные инновации шестого издания </a:t>
            </a:r>
            <a:r>
              <a:rPr lang="ru-RU" sz="3200" b="1" u="sng" dirty="0" smtClean="0"/>
              <a:t>программы</a:t>
            </a:r>
            <a:r>
              <a:rPr lang="ru-RU" sz="3200" b="1" u="sng" dirty="0"/>
              <a:t>:</a:t>
            </a:r>
          </a:p>
          <a:p>
            <a:r>
              <a:rPr lang="ru-RU" sz="3200" dirty="0" smtClean="0"/>
              <a:t>- </a:t>
            </a:r>
            <a:r>
              <a:rPr lang="ru-RU" sz="3200" b="1" dirty="0" smtClean="0"/>
              <a:t>Внесены </a:t>
            </a:r>
            <a:r>
              <a:rPr lang="ru-RU" sz="3200" b="1" dirty="0"/>
              <a:t>изменения в распорядок дня</a:t>
            </a:r>
            <a:r>
              <a:rPr lang="ru-RU" sz="3200" dirty="0"/>
              <a:t>, позволяющие больше </a:t>
            </a:r>
            <a:r>
              <a:rPr lang="ru-RU" sz="3200" dirty="0" smtClean="0"/>
              <a:t>времени отводить </a:t>
            </a:r>
            <a:r>
              <a:rPr lang="ru-RU" sz="3200" dirty="0"/>
              <a:t>на свободные игры и самостоятельные занятия детей, проектную </a:t>
            </a:r>
            <a:r>
              <a:rPr lang="ru-RU" sz="3200" dirty="0" smtClean="0"/>
              <a:t>и событийную </a:t>
            </a:r>
            <a:r>
              <a:rPr lang="ru-RU" sz="3200" dirty="0"/>
              <a:t>деятельность, на дополнительные занятия и пр.</a:t>
            </a:r>
          </a:p>
          <a:p>
            <a:r>
              <a:rPr lang="ru-RU" sz="3200" b="1" dirty="0" smtClean="0"/>
              <a:t>- Введены </a:t>
            </a:r>
            <a:r>
              <a:rPr lang="ru-RU" sz="3200" b="1" dirty="0"/>
              <a:t>новые элементы режима дня</a:t>
            </a:r>
            <a:r>
              <a:rPr lang="ru-RU" sz="3200" dirty="0"/>
              <a:t>: утренний и вечерний круг.</a:t>
            </a:r>
          </a:p>
          <a:p>
            <a:r>
              <a:rPr lang="ru-RU" sz="3200" b="1" dirty="0" smtClean="0"/>
              <a:t>-Вводятся </a:t>
            </a:r>
            <a:r>
              <a:rPr lang="ru-RU" sz="3200" b="1" dirty="0"/>
              <a:t>новые образовательные технологии</a:t>
            </a:r>
            <a:r>
              <a:rPr lang="ru-RU" sz="3200" dirty="0"/>
              <a:t>: пространство </a:t>
            </a:r>
            <a:r>
              <a:rPr lang="ru-RU" sz="3200" dirty="0" smtClean="0"/>
              <a:t>детской реализации</a:t>
            </a:r>
            <a:r>
              <a:rPr lang="ru-RU" sz="3200" dirty="0"/>
              <a:t>, образовательное событие, утренний и вечерний </a:t>
            </a:r>
            <a:r>
              <a:rPr lang="ru-RU" sz="3200" dirty="0" smtClean="0"/>
              <a:t>круг и др.</a:t>
            </a:r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  <a:p>
            <a:endParaRPr lang="ru-RU" sz="26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92817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2"/>
          <p:cNvSpPr txBox="1"/>
          <p:nvPr/>
        </p:nvSpPr>
        <p:spPr>
          <a:xfrm>
            <a:off x="1319134" y="809470"/>
            <a:ext cx="10493115" cy="50816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565200" indent="-457200">
              <a:spcBef>
                <a:spcPts val="1142"/>
              </a:spcBef>
              <a:buClr>
                <a:srgbClr val="000000"/>
              </a:buClr>
              <a:buSzPct val="45000"/>
              <a:buFontTx/>
              <a:buChar char="-"/>
            </a:pPr>
            <a:r>
              <a:rPr lang="ru-RU" sz="3200" b="1" spc="-1" dirty="0" smtClean="0"/>
              <a:t>Осуществляется переход на новый формат детско-взрослого взаимодействия</a:t>
            </a:r>
            <a:r>
              <a:rPr lang="ru-RU" sz="3200" spc="-1" dirty="0" smtClean="0"/>
              <a:t>, основанного на умении «слышать голос ребенка» и нацеленного на развитие детской инициативы.</a:t>
            </a:r>
          </a:p>
          <a:p>
            <a:pPr marL="565200" indent="-457200">
              <a:spcBef>
                <a:spcPts val="1142"/>
              </a:spcBef>
              <a:buClr>
                <a:srgbClr val="000000"/>
              </a:buClr>
              <a:buSzPct val="45000"/>
              <a:buFontTx/>
              <a:buChar char="-"/>
            </a:pPr>
            <a:endParaRPr lang="ru-RU" sz="3200" spc="-1" dirty="0" smtClean="0"/>
          </a:p>
          <a:p>
            <a:pPr marL="108000" algn="ctr">
              <a:spcBef>
                <a:spcPts val="1142"/>
              </a:spcBef>
              <a:buClr>
                <a:srgbClr val="000000"/>
              </a:buClr>
              <a:buSzPct val="45000"/>
            </a:pPr>
            <a:r>
              <a:rPr lang="ru-RU" sz="3200" spc="-1" dirty="0" smtClean="0"/>
              <a:t>  По форме участия взрослого все виды детской</a:t>
            </a:r>
          </a:p>
          <a:p>
            <a:pPr marL="108000" algn="ctr">
              <a:spcBef>
                <a:spcPts val="1142"/>
              </a:spcBef>
              <a:buClr>
                <a:srgbClr val="000000"/>
              </a:buClr>
              <a:buSzPct val="45000"/>
            </a:pPr>
            <a:r>
              <a:rPr lang="ru-RU" sz="3200" spc="-1" dirty="0" smtClean="0"/>
              <a:t> активности можно условно классифицировать </a:t>
            </a:r>
          </a:p>
          <a:p>
            <a:pPr marL="108000" algn="ctr">
              <a:spcBef>
                <a:spcPts val="1142"/>
              </a:spcBef>
              <a:buClr>
                <a:srgbClr val="000000"/>
              </a:buClr>
              <a:buSzPct val="45000"/>
            </a:pPr>
            <a:r>
              <a:rPr lang="ru-RU" sz="3200" spc="-1" dirty="0" smtClean="0"/>
              <a:t>следующим образом:</a:t>
            </a:r>
          </a:p>
          <a:p>
            <a:pPr marL="565200" indent="-457200">
              <a:spcBef>
                <a:spcPts val="1142"/>
              </a:spcBef>
              <a:buClr>
                <a:srgbClr val="000000"/>
              </a:buClr>
              <a:buSzPct val="45000"/>
              <a:buFont typeface="Wingdings" pitchFamily="2" charset="2"/>
              <a:buChar char="v"/>
            </a:pPr>
            <a:endParaRPr lang="ru-RU" sz="3200" spc="-1" dirty="0"/>
          </a:p>
          <a:p>
            <a:pPr marL="108000">
              <a:spcBef>
                <a:spcPts val="1142"/>
              </a:spcBef>
              <a:buClr>
                <a:srgbClr val="000000"/>
              </a:buClr>
              <a:buSzPct val="45000"/>
            </a:pPr>
            <a:endParaRPr lang="ru-RU" sz="3200" spc="-1" dirty="0" smtClean="0"/>
          </a:p>
          <a:p>
            <a:pPr marL="108000">
              <a:spcBef>
                <a:spcPts val="1142"/>
              </a:spcBef>
              <a:buClr>
                <a:srgbClr val="000000"/>
              </a:buClr>
              <a:buSzPct val="45000"/>
            </a:pPr>
            <a:endParaRPr lang="ru-RU" sz="3200" spc="-1" dirty="0"/>
          </a:p>
        </p:txBody>
      </p:sp>
    </p:spTree>
    <p:extLst>
      <p:ext uri="{BB962C8B-B14F-4D97-AF65-F5344CB8AC3E}">
        <p14:creationId xmlns:p14="http://schemas.microsoft.com/office/powerpoint/2010/main" xmlns="" val="196471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2"/>
          <p:cNvSpPr txBox="1"/>
          <p:nvPr/>
        </p:nvSpPr>
        <p:spPr>
          <a:xfrm>
            <a:off x="1319134" y="809470"/>
            <a:ext cx="10493115" cy="50816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565200" indent="-457200">
              <a:spcBef>
                <a:spcPts val="1142"/>
              </a:spcBef>
              <a:buClr>
                <a:srgbClr val="000000"/>
              </a:buClr>
              <a:buSzPct val="45000"/>
              <a:buFont typeface="Wingdings" pitchFamily="2" charset="2"/>
              <a:buChar char="v"/>
            </a:pPr>
            <a:r>
              <a:rPr lang="ru-RU" sz="3200" spc="-1" dirty="0" smtClean="0"/>
              <a:t>Взрослый </a:t>
            </a:r>
            <a:r>
              <a:rPr lang="ru-RU" sz="3200" spc="-1" dirty="0"/>
              <a:t>организует (занятия, кружки, секции)</a:t>
            </a:r>
          </a:p>
          <a:p>
            <a:pPr marL="565200" indent="-457200">
              <a:spcBef>
                <a:spcPts val="1142"/>
              </a:spcBef>
              <a:buClr>
                <a:srgbClr val="000000"/>
              </a:buClr>
              <a:buSzPct val="45000"/>
              <a:buFont typeface="Wingdings" pitchFamily="2" charset="2"/>
              <a:buChar char="v"/>
            </a:pPr>
            <a:r>
              <a:rPr lang="ru-RU" sz="3200" spc="-1" dirty="0"/>
              <a:t>Взрослый помогает (обогащенные игры в центрах активности)</a:t>
            </a:r>
          </a:p>
          <a:p>
            <a:pPr marL="565200" indent="-457200">
              <a:spcBef>
                <a:spcPts val="1142"/>
              </a:spcBef>
              <a:buClr>
                <a:srgbClr val="000000"/>
              </a:buClr>
              <a:buSzPct val="45000"/>
              <a:buFont typeface="Wingdings" pitchFamily="2" charset="2"/>
              <a:buChar char="v"/>
            </a:pPr>
            <a:r>
              <a:rPr lang="ru-RU" sz="3200" spc="-1" dirty="0" smtClean="0"/>
              <a:t>Взрослый </a:t>
            </a:r>
            <a:r>
              <a:rPr lang="ru-RU" sz="3200" spc="-1" dirty="0"/>
              <a:t>создает условия для самореализации (</a:t>
            </a:r>
            <a:r>
              <a:rPr lang="ru-RU" sz="3200" spc="-1" dirty="0" smtClean="0"/>
              <a:t>проектная деятельность</a:t>
            </a:r>
            <a:r>
              <a:rPr lang="ru-RU" sz="3200" spc="-1" dirty="0"/>
              <a:t>)</a:t>
            </a:r>
          </a:p>
          <a:p>
            <a:pPr marL="565200" indent="-457200">
              <a:spcBef>
                <a:spcPts val="1142"/>
              </a:spcBef>
              <a:buClr>
                <a:srgbClr val="000000"/>
              </a:buClr>
              <a:buSzPct val="45000"/>
              <a:buFont typeface="Wingdings" pitchFamily="2" charset="2"/>
              <a:buChar char="v"/>
            </a:pPr>
            <a:r>
              <a:rPr lang="ru-RU" sz="3200" spc="-1" dirty="0" smtClean="0"/>
              <a:t>Взрослый </a:t>
            </a:r>
            <a:r>
              <a:rPr lang="ru-RU" sz="3200" spc="-1" dirty="0"/>
              <a:t>участвует в процессе наравне с детьми (</a:t>
            </a:r>
            <a:r>
              <a:rPr lang="ru-RU" sz="3200" spc="-1" dirty="0" smtClean="0"/>
              <a:t>событийная деятельность</a:t>
            </a:r>
            <a:r>
              <a:rPr lang="ru-RU" sz="3200" spc="-1" dirty="0"/>
              <a:t>, образовательное событие)</a:t>
            </a:r>
          </a:p>
          <a:p>
            <a:pPr marL="565200" indent="-457200">
              <a:spcBef>
                <a:spcPts val="1142"/>
              </a:spcBef>
              <a:buClr>
                <a:srgbClr val="000000"/>
              </a:buClr>
              <a:buSzPct val="45000"/>
              <a:buFont typeface="Wingdings" pitchFamily="2" charset="2"/>
              <a:buChar char="v"/>
            </a:pPr>
            <a:r>
              <a:rPr lang="ru-RU" sz="3200" spc="-1" dirty="0" smtClean="0"/>
              <a:t>Взрослый </a:t>
            </a:r>
            <a:r>
              <a:rPr lang="ru-RU" sz="3200" spc="-1" dirty="0"/>
              <a:t>не вмешивается (самостоятельная игра)</a:t>
            </a:r>
          </a:p>
        </p:txBody>
      </p:sp>
    </p:spTree>
    <p:extLst>
      <p:ext uri="{BB962C8B-B14F-4D97-AF65-F5344CB8AC3E}">
        <p14:creationId xmlns:p14="http://schemas.microsoft.com/office/powerpoint/2010/main" xmlns="" val="13198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2"/>
          <p:cNvSpPr txBox="1"/>
          <p:nvPr/>
        </p:nvSpPr>
        <p:spPr>
          <a:xfrm>
            <a:off x="1319134" y="809470"/>
            <a:ext cx="10493115" cy="50816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108000">
              <a:spcBef>
                <a:spcPts val="1142"/>
              </a:spcBef>
              <a:buClr>
                <a:srgbClr val="000000"/>
              </a:buClr>
              <a:buSzPct val="45000"/>
            </a:pPr>
            <a:endParaRPr lang="ru-RU" sz="3200" spc="-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1417" y="809470"/>
            <a:ext cx="983611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Предлагается </a:t>
            </a:r>
            <a:r>
              <a:rPr lang="ru-RU" sz="3200" b="1" dirty="0"/>
              <a:t>новый формат праздников</a:t>
            </a:r>
            <a:r>
              <a:rPr lang="ru-RU" sz="3200" dirty="0"/>
              <a:t>, с опорой на детские интересы и детскую инициативу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Существует </a:t>
            </a:r>
            <a:r>
              <a:rPr lang="ru-RU" sz="3200" dirty="0"/>
              <a:t>несколько условий проведения мероприятия:</a:t>
            </a:r>
          </a:p>
          <a:p>
            <a:r>
              <a:rPr lang="ru-RU" sz="3200" dirty="0" smtClean="0"/>
              <a:t>-</a:t>
            </a:r>
            <a:r>
              <a:rPr lang="ru-RU" sz="3200" i="1" dirty="0" smtClean="0"/>
              <a:t>Разнообразие </a:t>
            </a:r>
            <a:r>
              <a:rPr lang="ru-RU" sz="3200" i="1" dirty="0"/>
              <a:t>форматов </a:t>
            </a:r>
            <a:r>
              <a:rPr lang="ru-RU" sz="3200" dirty="0"/>
              <a:t>(концерт, </a:t>
            </a:r>
            <a:r>
              <a:rPr lang="ru-RU" sz="3200" dirty="0" err="1"/>
              <a:t>квест</a:t>
            </a:r>
            <a:r>
              <a:rPr lang="ru-RU" sz="3200" dirty="0"/>
              <a:t>, соревнования, выставка, спектакль</a:t>
            </a:r>
            <a:r>
              <a:rPr lang="ru-RU" sz="3200" dirty="0" smtClean="0"/>
              <a:t>, викторина</a:t>
            </a:r>
            <a:r>
              <a:rPr lang="ru-RU" sz="3200" dirty="0"/>
              <a:t>, фестиваль).</a:t>
            </a:r>
          </a:p>
          <a:p>
            <a:r>
              <a:rPr lang="ru-RU" sz="3200" dirty="0" smtClean="0"/>
              <a:t>-</a:t>
            </a:r>
            <a:r>
              <a:rPr lang="ru-RU" sz="3200" i="1" dirty="0" smtClean="0"/>
              <a:t>Участие </a:t>
            </a:r>
            <a:r>
              <a:rPr lang="ru-RU" sz="3200" i="1" dirty="0"/>
              <a:t>родителей</a:t>
            </a:r>
            <a:r>
              <a:rPr lang="ru-RU" sz="3200" dirty="0"/>
              <a:t>. Дети сидят не отдельно, а вместе с родителями, </a:t>
            </a:r>
            <a:r>
              <a:rPr lang="ru-RU" sz="3200" dirty="0" smtClean="0"/>
              <a:t>педагоги просят </a:t>
            </a:r>
            <a:r>
              <a:rPr lang="ru-RU" sz="3200" dirty="0"/>
              <a:t>родителей подготовить детско-родительские выступления, устраивают</a:t>
            </a:r>
          </a:p>
          <a:p>
            <a:r>
              <a:rPr lang="ru-RU" sz="3200" dirty="0"/>
              <a:t>конкурсы для родителей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117037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2"/>
          <p:cNvSpPr txBox="1"/>
          <p:nvPr/>
        </p:nvSpPr>
        <p:spPr>
          <a:xfrm>
            <a:off x="1528354" y="992776"/>
            <a:ext cx="10283895" cy="489835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108000">
              <a:spcBef>
                <a:spcPts val="1142"/>
              </a:spcBef>
              <a:buClr>
                <a:srgbClr val="000000"/>
              </a:buClr>
              <a:buSzPct val="45000"/>
            </a:pPr>
            <a:r>
              <a:rPr lang="ru-RU" sz="3200" spc="-1" dirty="0" smtClean="0"/>
              <a:t>-</a:t>
            </a:r>
            <a:r>
              <a:rPr lang="ru-RU" sz="3200" i="1" spc="-1" dirty="0" smtClean="0"/>
              <a:t>Поддержка </a:t>
            </a:r>
            <a:r>
              <a:rPr lang="ru-RU" sz="3200" i="1" spc="-1" dirty="0"/>
              <a:t>детской инициативы. </a:t>
            </a:r>
            <a:r>
              <a:rPr lang="ru-RU" sz="3200" spc="-1" dirty="0"/>
              <a:t>Необходимо, чтобы основная </a:t>
            </a:r>
            <a:r>
              <a:rPr lang="ru-RU" sz="3200" spc="-1" dirty="0" smtClean="0"/>
              <a:t>инициатива исходила </a:t>
            </a:r>
            <a:r>
              <a:rPr lang="ru-RU" sz="3200" spc="-1" dirty="0"/>
              <a:t>от детей, и дети сами с помощью воспитателя планировали </a:t>
            </a:r>
            <a:r>
              <a:rPr lang="ru-RU" sz="3200" spc="-1" dirty="0" smtClean="0"/>
              <a:t>и продумывали </a:t>
            </a:r>
            <a:r>
              <a:rPr lang="ru-RU" sz="3200" spc="-1" dirty="0"/>
              <a:t>праздник (во что наряжаться, кто будет выступать). </a:t>
            </a:r>
            <a:r>
              <a:rPr lang="ru-RU" sz="3200" spc="-1" dirty="0" smtClean="0"/>
              <a:t>Взрослый должен </a:t>
            </a:r>
            <a:r>
              <a:rPr lang="ru-RU" sz="3200" spc="-1" dirty="0"/>
              <a:t>только помочь детям реализовать задуманное</a:t>
            </a:r>
            <a:r>
              <a:rPr lang="ru-RU" sz="3200" spc="-1" dirty="0" smtClean="0"/>
              <a:t>.</a:t>
            </a:r>
          </a:p>
          <a:p>
            <a:pPr marL="108000">
              <a:spcBef>
                <a:spcPts val="1142"/>
              </a:spcBef>
              <a:buClr>
                <a:srgbClr val="000000"/>
              </a:buClr>
              <a:buSzPct val="45000"/>
            </a:pPr>
            <a:r>
              <a:rPr lang="ru-RU" sz="3200" spc="-1" dirty="0" smtClean="0"/>
              <a:t> </a:t>
            </a:r>
            <a:r>
              <a:rPr lang="ru-RU" sz="3200" spc="-1" dirty="0"/>
              <a:t>Но при этом </a:t>
            </a:r>
            <a:r>
              <a:rPr lang="ru-RU" sz="3200" spc="-1" dirty="0" smtClean="0"/>
              <a:t>такие праздники </a:t>
            </a:r>
            <a:r>
              <a:rPr lang="ru-RU" sz="3200" spc="-1" dirty="0"/>
              <a:t>как Новый год и День </a:t>
            </a:r>
            <a:r>
              <a:rPr lang="ru-RU" sz="3200" spc="-1" dirty="0" smtClean="0"/>
              <a:t>Победы </a:t>
            </a:r>
            <a:r>
              <a:rPr lang="ru-RU" sz="3200" spc="-1" dirty="0"/>
              <a:t>должны быть организованы взрослыми.</a:t>
            </a:r>
          </a:p>
          <a:p>
            <a:pPr marL="108000">
              <a:spcBef>
                <a:spcPts val="1142"/>
              </a:spcBef>
              <a:buClr>
                <a:srgbClr val="000000"/>
              </a:buClr>
              <a:buSzPct val="45000"/>
            </a:pPr>
            <a:endParaRPr lang="ru-RU" sz="3200" spc="-1" dirty="0"/>
          </a:p>
        </p:txBody>
      </p:sp>
    </p:spTree>
    <p:extLst>
      <p:ext uri="{BB962C8B-B14F-4D97-AF65-F5344CB8AC3E}">
        <p14:creationId xmlns:p14="http://schemas.microsoft.com/office/powerpoint/2010/main" xmlns="" val="3417606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2"/>
          <p:cNvSpPr txBox="1"/>
          <p:nvPr/>
        </p:nvSpPr>
        <p:spPr>
          <a:xfrm>
            <a:off x="1319136" y="535578"/>
            <a:ext cx="9967174" cy="5212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108000">
              <a:spcBef>
                <a:spcPts val="1142"/>
              </a:spcBef>
              <a:buClr>
                <a:srgbClr val="000000"/>
              </a:buClr>
              <a:buSzPct val="45000"/>
            </a:pPr>
            <a:endParaRPr lang="ru-RU" sz="3200" spc="-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98616" y="535579"/>
            <a:ext cx="950976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Подробно прописаны принципы организации развивающей предметно -пространственной среды, </a:t>
            </a:r>
            <a:r>
              <a:rPr lang="ru-RU" sz="3200" dirty="0"/>
              <a:t>нацеленной на самостоятельные детские активности и возможность найти каждому ребенку занятие по </a:t>
            </a:r>
            <a:r>
              <a:rPr lang="ru-RU" sz="3200" dirty="0" smtClean="0"/>
              <a:t>интересам.</a:t>
            </a:r>
          </a:p>
          <a:p>
            <a:r>
              <a:rPr lang="ru-RU" sz="3200" dirty="0"/>
              <a:t>Для реализации требований программы </a:t>
            </a:r>
            <a:r>
              <a:rPr lang="ru-RU" sz="3200" dirty="0" smtClean="0"/>
              <a:t> пространство </a:t>
            </a:r>
            <a:r>
              <a:rPr lang="ru-RU" sz="3200" dirty="0"/>
              <a:t>группы следует организовывать в виде </a:t>
            </a:r>
            <a:r>
              <a:rPr lang="ru-RU" sz="3200" dirty="0" smtClean="0"/>
              <a:t>хорошо разграниченных </a:t>
            </a:r>
            <a:r>
              <a:rPr lang="ru-RU" sz="3200" dirty="0"/>
              <a:t>зон. В программе дается приблизительный перечень </a:t>
            </a:r>
            <a:r>
              <a:rPr lang="ru-RU" sz="3200" dirty="0" smtClean="0"/>
              <a:t>центров активности, очень </a:t>
            </a:r>
            <a:r>
              <a:rPr lang="ru-RU" sz="3200" dirty="0"/>
              <a:t>подробно описываются </a:t>
            </a:r>
            <a:r>
              <a:rPr lang="ru-RU" sz="3200" dirty="0" smtClean="0"/>
              <a:t>принципы организации </a:t>
            </a:r>
            <a:r>
              <a:rPr lang="ru-RU" sz="3200" dirty="0"/>
              <a:t>центров и перечень материалов для их наполнения.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96168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2"/>
          <p:cNvSpPr txBox="1"/>
          <p:nvPr/>
        </p:nvSpPr>
        <p:spPr>
          <a:xfrm>
            <a:off x="1542472" y="929390"/>
            <a:ext cx="10131137" cy="44682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108000">
              <a:spcBef>
                <a:spcPts val="1142"/>
              </a:spcBef>
              <a:buClr>
                <a:srgbClr val="000000"/>
              </a:buClr>
              <a:buSzPct val="45000"/>
            </a:pPr>
            <a:r>
              <a:rPr lang="ru-RU" sz="2400" b="1" spc="-1" dirty="0"/>
              <a:t>Значительная часть освоения предметного содержания (знания, умения, навыки) </a:t>
            </a:r>
            <a:r>
              <a:rPr lang="ru-RU" sz="2400" spc="-1" dirty="0"/>
              <a:t>проходит не </a:t>
            </a:r>
            <a:r>
              <a:rPr lang="ru-RU" sz="2400" spc="-1" dirty="0" smtClean="0"/>
              <a:t>только в </a:t>
            </a:r>
            <a:r>
              <a:rPr lang="ru-RU" sz="2400" spc="-1" dirty="0"/>
              <a:t>формате фронтальных и подгрупповых занятий, </a:t>
            </a:r>
            <a:r>
              <a:rPr lang="ru-RU" sz="2400" spc="-1" dirty="0" smtClean="0"/>
              <a:t>но и </a:t>
            </a:r>
            <a:r>
              <a:rPr lang="ru-RU" sz="2400" spc="-1" dirty="0"/>
              <a:t>в новых формах, таких как утренний круг, проектная деятельность, образовательное событие, обогащенные игры детей в центрах активности и </a:t>
            </a:r>
            <a:r>
              <a:rPr lang="ru-RU" sz="2400" spc="-1" dirty="0" smtClean="0"/>
              <a:t>др.</a:t>
            </a:r>
          </a:p>
          <a:p>
            <a:pPr marL="108000">
              <a:spcBef>
                <a:spcPts val="1142"/>
              </a:spcBef>
              <a:buClr>
                <a:srgbClr val="000000"/>
              </a:buClr>
              <a:buSzPct val="45000"/>
            </a:pPr>
            <a:r>
              <a:rPr lang="ru-RU" sz="2400" b="1" spc="-1" dirty="0" smtClean="0"/>
              <a:t>Предлагается </a:t>
            </a:r>
            <a:r>
              <a:rPr lang="ru-RU" sz="2400" b="1" spc="-1" dirty="0"/>
              <a:t>новый формат взаимодействия с родителями, </a:t>
            </a:r>
            <a:r>
              <a:rPr lang="ru-RU" sz="2400" spc="-1" dirty="0"/>
              <a:t>когда </a:t>
            </a:r>
            <a:r>
              <a:rPr lang="ru-RU" sz="2400" spc="-1" dirty="0" smtClean="0"/>
              <a:t>родители и </a:t>
            </a:r>
            <a:r>
              <a:rPr lang="ru-RU" sz="2400" spc="-1" dirty="0"/>
              <a:t>воспитатели не «заказчик» и «исполнитель», а коллеги и партнеры, у </a:t>
            </a:r>
            <a:r>
              <a:rPr lang="ru-RU" sz="2400" spc="-1" dirty="0" smtClean="0"/>
              <a:t>которых общая </a:t>
            </a:r>
            <a:r>
              <a:rPr lang="ru-RU" sz="2400" spc="-1" dirty="0"/>
              <a:t>задача — воспитание ребенка, при этом воспитатель, как </a:t>
            </a:r>
            <a:r>
              <a:rPr lang="ru-RU" sz="2400" spc="-1" dirty="0" smtClean="0"/>
              <a:t>профессионал, занимает </a:t>
            </a:r>
            <a:r>
              <a:rPr lang="ru-RU" sz="2400" spc="-1" dirty="0"/>
              <a:t>экспертную позицию, а родитель прислушивается к мнению </a:t>
            </a:r>
            <a:r>
              <a:rPr lang="ru-RU" sz="2400" spc="-1" dirty="0" smtClean="0"/>
              <a:t>воспитателя и </a:t>
            </a:r>
            <a:r>
              <a:rPr lang="ru-RU" sz="2400" spc="-1" dirty="0"/>
              <a:t>содействует ему по мере сил</a:t>
            </a:r>
            <a:r>
              <a:rPr lang="ru-RU" sz="2400" spc="-1" dirty="0" smtClean="0"/>
              <a:t>.</a:t>
            </a:r>
            <a:endParaRPr lang="ru-RU" sz="2400" spc="-1" dirty="0"/>
          </a:p>
        </p:txBody>
      </p:sp>
    </p:spTree>
    <p:extLst>
      <p:ext uri="{BB962C8B-B14F-4D97-AF65-F5344CB8AC3E}">
        <p14:creationId xmlns:p14="http://schemas.microsoft.com/office/powerpoint/2010/main" xmlns="" val="1456250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бочка ромашки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Бабочка ромашки</Template>
  <TotalTime>1010</TotalTime>
  <Words>848</Words>
  <Application>Microsoft Office PowerPoint</Application>
  <PresentationFormat>Произвольный</PresentationFormat>
  <Paragraphs>68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Бабочка ромашки</vt:lpstr>
      <vt:lpstr>«Голос ребёнка» и пространство  детской реализации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Фотопримеры: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«Голос ребёнка» или пространство детской реализации.</dc:title>
  <dc:creator>Наталья</dc:creator>
  <cp:lastModifiedBy>1</cp:lastModifiedBy>
  <cp:revision>88</cp:revision>
  <dcterms:created xsi:type="dcterms:W3CDTF">2019-10-08T17:45:46Z</dcterms:created>
  <dcterms:modified xsi:type="dcterms:W3CDTF">2022-03-02T05:49:58Z</dcterms:modified>
</cp:coreProperties>
</file>