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6" r:id="rId3"/>
    <p:sldId id="281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268" r:id="rId12"/>
    <p:sldId id="272" r:id="rId13"/>
    <p:sldId id="273" r:id="rId14"/>
    <p:sldId id="274" r:id="rId15"/>
    <p:sldId id="28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3" autoAdjust="0"/>
  </p:normalViewPr>
  <p:slideViewPr>
    <p:cSldViewPr>
      <p:cViewPr varScale="1">
        <p:scale>
          <a:sx n="106" d="100"/>
          <a:sy n="106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9568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2576"/>
            <a:ext cx="12170664" cy="7254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46904" y="3093720"/>
            <a:ext cx="42672" cy="76200"/>
          </a:xfrm>
          <a:prstGeom prst="rect">
            <a:avLst/>
          </a:prstGeom>
          <a:solidFill>
            <a:srgbClr val="012060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200">
                <a:solidFill>
                  <a:srgbClr val="FFFFFF"/>
                </a:solidFill>
                <a:latin typeface="Arial"/>
              </a:rPr>
              <a:t>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87488" y="1628800"/>
            <a:ext cx="8208912" cy="3744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600" b="1" dirty="0" smtClean="0">
                <a:solidFill>
                  <a:srgbClr val="002060"/>
                </a:solidFill>
                <a:latin typeface="Arial"/>
              </a:rPr>
              <a:t>ИННОВАЦИОННАЯ ПРОГРАММА </a:t>
            </a:r>
          </a:p>
          <a:p>
            <a:pPr indent="0" algn="ctr"/>
            <a:r>
              <a:rPr lang="ru" sz="3600" b="1" dirty="0" smtClean="0">
                <a:solidFill>
                  <a:srgbClr val="002060"/>
                </a:solidFill>
                <a:latin typeface="Arial"/>
              </a:rPr>
              <a:t>ДОШКОЛЬНОГО ОБРАЗОВАНИЯ </a:t>
            </a:r>
          </a:p>
          <a:p>
            <a:pPr indent="0" algn="ctr"/>
            <a:r>
              <a:rPr lang="ru" sz="3600" b="1" dirty="0" smtClean="0">
                <a:solidFill>
                  <a:srgbClr val="002060"/>
                </a:solidFill>
                <a:latin typeface="Arial"/>
              </a:rPr>
              <a:t>«ОТ </a:t>
            </a:r>
            <a:r>
              <a:rPr lang="ru" sz="3600" b="1" dirty="0">
                <a:solidFill>
                  <a:srgbClr val="002060"/>
                </a:solidFill>
                <a:latin typeface="Arial"/>
              </a:rPr>
              <a:t>РОЖДЕНИЯ ДО ШКОЛЫ</a:t>
            </a:r>
            <a:r>
              <a:rPr lang="ru" sz="3600" b="1" dirty="0" smtClean="0">
                <a:solidFill>
                  <a:srgbClr val="002060"/>
                </a:solidFill>
                <a:latin typeface="Arial"/>
              </a:rPr>
              <a:t>» </a:t>
            </a:r>
            <a:endParaRPr lang="ru" sz="36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5680" y="3645024"/>
            <a:ext cx="4745736" cy="3383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900" b="1" dirty="0">
                <a:solidFill>
                  <a:srgbClr val="002060"/>
                </a:solidFill>
                <a:latin typeface="Arial"/>
              </a:rPr>
              <a:t>НОВЫЕ ВОЗМОЖНОСТИ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60296" y="5445224"/>
            <a:ext cx="3303688" cy="699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400" b="1" dirty="0" smtClean="0">
                <a:solidFill>
                  <a:srgbClr val="BA2D2C"/>
                </a:solidFill>
                <a:latin typeface="Arial"/>
              </a:rPr>
              <a:t>П</a:t>
            </a:r>
            <a:r>
              <a:rPr lang="ru" sz="1400" b="1" dirty="0" smtClean="0">
                <a:solidFill>
                  <a:srgbClr val="BA2D2C"/>
                </a:solidFill>
                <a:latin typeface="Arial"/>
              </a:rPr>
              <a:t>одготовила старший воспитатель </a:t>
            </a:r>
          </a:p>
          <a:p>
            <a:pPr indent="0"/>
            <a:r>
              <a:rPr lang="ru" sz="1400" b="1" dirty="0" smtClean="0">
                <a:solidFill>
                  <a:srgbClr val="BA2D2C"/>
                </a:solidFill>
                <a:latin typeface="Arial"/>
              </a:rPr>
              <a:t>Абушова Ирина Борисовна</a:t>
            </a:r>
          </a:p>
          <a:p>
            <a:pPr indent="0"/>
            <a:r>
              <a:rPr lang="ru" sz="1400" b="1" dirty="0" smtClean="0">
                <a:solidFill>
                  <a:srgbClr val="BA2D2C"/>
                </a:solidFill>
                <a:latin typeface="Arial"/>
              </a:rPr>
              <a:t>08.09.2021</a:t>
            </a:r>
            <a:endParaRPr lang="ru" sz="1400" b="1" dirty="0">
              <a:solidFill>
                <a:srgbClr val="0B129A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1504" y="0"/>
            <a:ext cx="8424936" cy="7647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МУНИЦИПАЛЬНОЕ ДОШКОЛЬНОЕ ОБРАЗОВАТЕЛЬНОЕ УЧРЕЖДЕНИЕ</a:t>
            </a:r>
          </a:p>
          <a:p>
            <a:pPr indent="0" algn="ctr"/>
            <a:r>
              <a:rPr lang="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«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Детский</a:t>
            </a:r>
            <a:r>
              <a:rPr lang="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 сад № 114» города Ярославля</a:t>
            </a:r>
            <a:endParaRPr lang="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66829" y="0"/>
            <a:ext cx="8615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ВЗАИМОДЕЙСТВИЕ С РОДИТЕЛЯМИ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Обеспечивается открытость дошкольного образования: открытость и доступность информации, регулярность информирования, свободный доступ родителей в пространство детского сада</a:t>
            </a:r>
          </a:p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вопросов)</a:t>
            </a:r>
          </a:p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Обеспечение педагогической поддержки семьи и повышения компетентности родителей в вопросах развития и образования, охраны и укрепления здоровья</a:t>
            </a:r>
          </a:p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Обеспечение единства подходов к воспитанию детей	 в условиях ДОУ и семьи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ФОРМАТ ВЗАИМОДЕЙСТВИЯ РОДИТЕЛЕЙ И ВОСПИТАТЕЛЕЙ</a:t>
            </a:r>
          </a:p>
          <a:p>
            <a:pPr algn="ctr"/>
            <a:r>
              <a:rPr lang="ru-RU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Родители из требовательных «заказчиков образовательной услуги» становятся союзниками, партнёрами и помощниками воспитателей, полноправными участниками образовательного процесса.</a:t>
            </a:r>
            <a:endParaRPr lang="ru-RU" sz="3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472" y="1094232"/>
            <a:ext cx="1054608" cy="3718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0648" y="2167128"/>
            <a:ext cx="4672584" cy="38435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-27384"/>
            <a:ext cx="12192000" cy="791752"/>
          </a:xfrm>
          <a:prstGeom prst="rect">
            <a:avLst/>
          </a:prstGeom>
          <a:solidFill>
            <a:srgbClr val="3EB7B0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000" b="1" dirty="0">
                <a:solidFill>
                  <a:srgbClr val="FFFFFF"/>
                </a:solidFill>
                <a:latin typeface="Calibri"/>
              </a:rPr>
              <a:t>«ОТ РОЖДЕНИЯ ДО ШКОЛЫ»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59496" y="836712"/>
            <a:ext cx="3374136" cy="3383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dirty="0">
                <a:solidFill>
                  <a:srgbClr val="002060"/>
                </a:solidFill>
                <a:latin typeface="Calibri"/>
              </a:rPr>
              <a:t>ПРОСТРАНСТВО ДЕТСКОЙ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09176" y="1298448"/>
            <a:ext cx="85039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7F7F7F"/>
                </a:solidFill>
                <a:latin typeface="Arial"/>
              </a:rPr>
              <a:t>Личность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79576" y="1268760"/>
            <a:ext cx="1807464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dirty="0">
                <a:solidFill>
                  <a:srgbClr val="002060"/>
                </a:solidFill>
                <a:latin typeface="Calibri"/>
              </a:rPr>
              <a:t>РЕАЛИЗАЦИИ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844824"/>
            <a:ext cx="7176120" cy="4824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6000"/>
              </a:lnSpc>
              <a:spcAft>
                <a:spcPts val="210"/>
              </a:spcAft>
            </a:pPr>
            <a:r>
              <a:rPr lang="ru" sz="1600" dirty="0">
                <a:latin typeface="Arial" pitchFamily="34" charset="0"/>
                <a:cs typeface="Arial" pitchFamily="34" charset="0"/>
              </a:rPr>
              <a:t>Для создания пространства детской реализации взрослый должен уметь поддерживать инициативу ребенка на всех </a:t>
            </a:r>
            <a:r>
              <a:rPr lang="ru" sz="1600" dirty="0" smtClean="0">
                <a:latin typeface="Arial" pitchFamily="34" charset="0"/>
                <a:cs typeface="Arial" pitchFamily="34" charset="0"/>
              </a:rPr>
              <a:t>этапах:</a:t>
            </a:r>
          </a:p>
          <a:p>
            <a:pPr indent="0">
              <a:lnSpc>
                <a:spcPct val="96000"/>
              </a:lnSpc>
              <a:spcAft>
                <a:spcPts val="210"/>
              </a:spcAft>
            </a:pPr>
            <a:r>
              <a:rPr lang="ru" sz="1600" dirty="0" smtClean="0">
                <a:latin typeface="Arial" pitchFamily="34" charset="0"/>
                <a:cs typeface="Arial" pitchFamily="34" charset="0"/>
              </a:rPr>
              <a:t>проявление </a:t>
            </a:r>
            <a:r>
              <a:rPr lang="ru" sz="1600" dirty="0">
                <a:latin typeface="Arial" pitchFamily="34" charset="0"/>
                <a:cs typeface="Arial" pitchFamily="34" charset="0"/>
              </a:rPr>
              <a:t>детской </a:t>
            </a:r>
            <a:r>
              <a:rPr lang="ru" sz="1600" dirty="0" smtClean="0">
                <a:latin typeface="Arial" pitchFamily="34" charset="0"/>
                <a:cs typeface="Arial" pitchFamily="34" charset="0"/>
              </a:rPr>
              <a:t>инициативы;</a:t>
            </a:r>
          </a:p>
          <a:p>
            <a:pPr indent="0">
              <a:lnSpc>
                <a:spcPct val="96000"/>
              </a:lnSpc>
              <a:spcAft>
                <a:spcPts val="210"/>
              </a:spcAft>
            </a:pPr>
            <a:r>
              <a:rPr lang="ru" sz="1600" dirty="0" smtClean="0">
                <a:latin typeface="Arial" pitchFamily="34" charset="0"/>
                <a:cs typeface="Arial" pitchFamily="34" charset="0"/>
              </a:rPr>
              <a:t>осознание </a:t>
            </a:r>
            <a:r>
              <a:rPr lang="ru" sz="1600" dirty="0">
                <a:latin typeface="Arial" pitchFamily="34" charset="0"/>
                <a:cs typeface="Arial" pitchFamily="34" charset="0"/>
              </a:rPr>
              <a:t>и формулировка </a:t>
            </a:r>
            <a:r>
              <a:rPr lang="ru" sz="1600" dirty="0" smtClean="0">
                <a:latin typeface="Arial" pitchFamily="34" charset="0"/>
                <a:cs typeface="Arial" pitchFamily="34" charset="0"/>
              </a:rPr>
              <a:t>идеи</a:t>
            </a:r>
          </a:p>
          <a:p>
            <a:pPr indent="0">
              <a:lnSpc>
                <a:spcPct val="96000"/>
              </a:lnSpc>
              <a:spcAft>
                <a:spcPts val="210"/>
              </a:spcAft>
            </a:pPr>
            <a:r>
              <a:rPr lang="ru" sz="1600" dirty="0" smtClean="0">
                <a:latin typeface="Arial" pitchFamily="34" charset="0"/>
                <a:cs typeface="Arial" pitchFamily="34" charset="0"/>
              </a:rPr>
              <a:t>реализации </a:t>
            </a:r>
            <a:r>
              <a:rPr lang="ru" sz="1600" dirty="0">
                <a:latin typeface="Arial" pitchFamily="34" charset="0"/>
                <a:cs typeface="Arial" pitchFamily="34" charset="0"/>
              </a:rPr>
              <a:t>замысла или проекта</a:t>
            </a:r>
          </a:p>
          <a:p>
            <a:pPr marL="320108" indent="0">
              <a:lnSpc>
                <a:spcPct val="97000"/>
              </a:lnSpc>
              <a:spcAft>
                <a:spcPts val="210"/>
              </a:spcAft>
            </a:pPr>
            <a:r>
              <a:rPr lang="ru" sz="1600" dirty="0" smtClean="0">
                <a:latin typeface="Arial" pitchFamily="34" charset="0"/>
                <a:cs typeface="Arial" pitchFamily="34" charset="0"/>
              </a:rPr>
              <a:t>- представление </a:t>
            </a:r>
            <a:r>
              <a:rPr lang="ru" sz="1600" dirty="0">
                <a:latin typeface="Arial" pitchFamily="34" charset="0"/>
                <a:cs typeface="Arial" pitchFamily="34" charset="0"/>
              </a:rPr>
              <a:t>(предъявление, презентация) своих достижений социальному окружению.</a:t>
            </a:r>
          </a:p>
          <a:p>
            <a:pPr marL="320108" indent="0">
              <a:lnSpc>
                <a:spcPct val="97000"/>
              </a:lnSpc>
              <a:spcAft>
                <a:spcPts val="210"/>
              </a:spcAft>
            </a:pPr>
            <a:r>
              <a:rPr lang="ru" sz="1600" dirty="0" smtClean="0">
                <a:latin typeface="Arial" pitchFamily="34" charset="0"/>
                <a:cs typeface="Arial" pitchFamily="34" charset="0"/>
              </a:rPr>
              <a:t>-осознание </a:t>
            </a:r>
            <a:r>
              <a:rPr lang="ru" sz="1600" dirty="0">
                <a:latin typeface="Arial" pitchFamily="34" charset="0"/>
                <a:cs typeface="Arial" pitchFamily="34" charset="0"/>
              </a:rPr>
              <a:t>пользы, значимости полученного результата для окружающих</a:t>
            </a:r>
          </a:p>
          <a:p>
            <a:pPr indent="0" algn="just">
              <a:lnSpc>
                <a:spcPct val="97000"/>
              </a:lnSpc>
            </a:pPr>
            <a:r>
              <a:rPr lang="ru" sz="1600" dirty="0">
                <a:latin typeface="Arial" pitchFamily="34" charset="0"/>
                <a:cs typeface="Arial" pitchFamily="34" charset="0"/>
              </a:rPr>
              <a:t>Таким образом, раскрывается и развивается индивидуальность каждого ребенка, поддержи вается его уникальность, создается детско-взрослое сообщество, в котором формируется личностно-развивающий и гуманистический характер детско-взрослого взаимодействия, Ребенок утверждается как личность, у него появляется опыт продуктивного социального взаимодействия с взрослыми и сверстниками, формируются переживания социального успеха и собственной значимости.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67088" y="1524000"/>
            <a:ext cx="740664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7F7F7F"/>
                </a:solidFill>
                <a:latin typeface="Arial"/>
              </a:rPr>
              <a:t>ребенка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" y="905256"/>
            <a:ext cx="12185904" cy="5669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35024"/>
            <a:ext cx="12192000" cy="55229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84448" y="188976"/>
            <a:ext cx="5193792" cy="365760"/>
          </a:xfrm>
          <a:prstGeom prst="rect">
            <a:avLst/>
          </a:prstGeom>
          <a:solidFill>
            <a:srgbClr val="3EB7B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200" b="1">
                <a:solidFill>
                  <a:srgbClr val="FFFFFF"/>
                </a:solidFill>
                <a:latin typeface="Calibri"/>
              </a:rPr>
              <a:t>«ОТ РОЖДЕНИЯ ДО ШКОЛЫ»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9280"/>
            <a:ext cx="6600056" cy="3361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10888" indent="0">
              <a:spcAft>
                <a:spcPts val="350"/>
              </a:spcAft>
            </a:pPr>
            <a:r>
              <a:rPr lang="ru" sz="2600" b="1" dirty="0">
                <a:solidFill>
                  <a:srgbClr val="FF0000"/>
                </a:solidFill>
                <a:latin typeface="Arial"/>
              </a:rPr>
              <a:t>Что можно сделать?</a:t>
            </a:r>
          </a:p>
          <a:p>
            <a:pPr marL="756988" indent="0">
              <a:spcAft>
                <a:spcPts val="1120"/>
              </a:spcAft>
            </a:pPr>
            <a:r>
              <a:rPr lang="ru" sz="2600" b="1" dirty="0">
                <a:solidFill>
                  <a:srgbClr val="FF0000"/>
                </a:solidFill>
                <a:latin typeface="Arial"/>
              </a:rPr>
              <a:t>Первые шаги:</a:t>
            </a:r>
          </a:p>
          <a:p>
            <a:pPr marL="179388">
              <a:lnSpc>
                <a:spcPct val="97000"/>
              </a:lnSpc>
              <a:buBlip>
                <a:blip r:embed="rId4"/>
              </a:buBlip>
            </a:pP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Изменить предметно-пространственную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среду в соответствии с ФГОС ДО</a:t>
            </a:r>
          </a:p>
          <a:p>
            <a:pPr marL="179388">
              <a:lnSpc>
                <a:spcPct val="96000"/>
              </a:lnSpc>
              <a:buBlip>
                <a:blip r:embed="rId4"/>
              </a:buBlip>
            </a:pP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Создать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пространство детской реализации - перевести ребенка в позицию личности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" y="905256"/>
            <a:ext cx="12185904" cy="5669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13688"/>
            <a:ext cx="12192000" cy="5544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84448" y="188976"/>
            <a:ext cx="5193792" cy="365760"/>
          </a:xfrm>
          <a:prstGeom prst="rect">
            <a:avLst/>
          </a:prstGeom>
          <a:solidFill>
            <a:srgbClr val="3EB7B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200" b="1">
                <a:solidFill>
                  <a:srgbClr val="FFFFFF"/>
                </a:solidFill>
                <a:latin typeface="Calibri"/>
              </a:rPr>
              <a:t>«ОТ РОЖДЕНИЯ ДО ШКОЛЫ»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480" y="2752344"/>
            <a:ext cx="243840" cy="2346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002060"/>
                </a:solidFill>
                <a:latin typeface="Calibri"/>
              </a:rPr>
              <a:t>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6384" y="4294632"/>
            <a:ext cx="249936" cy="673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50"/>
              </a:spcAft>
            </a:pPr>
            <a:r>
              <a:rPr lang="ru" sz="2400" b="1">
                <a:solidFill>
                  <a:srgbClr val="002060"/>
                </a:solidFill>
                <a:latin typeface="Calibri"/>
              </a:rPr>
              <a:t>4.</a:t>
            </a:r>
          </a:p>
          <a:p>
            <a:pPr indent="0"/>
            <a:r>
              <a:rPr lang="ru" sz="2400" b="1">
                <a:solidFill>
                  <a:srgbClr val="002060"/>
                </a:solidFill>
                <a:latin typeface="Calibri"/>
              </a:rPr>
              <a:t>5.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4664" y="2615184"/>
            <a:ext cx="146304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>
                <a:solidFill>
                  <a:srgbClr val="494444"/>
                </a:solidFill>
                <a:latin typeface="Arial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35240" y="6348984"/>
            <a:ext cx="3505200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latin typeface="Calibri"/>
              </a:rPr>
              <a:t>шшш.тзЬоок.ги; 4§@т$Ьоок.ги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44168" y="1514856"/>
            <a:ext cx="3416808" cy="877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9000"/>
              </a:lnSpc>
            </a:pPr>
            <a:r>
              <a:rPr lang="ru" sz="2600" b="1">
                <a:solidFill>
                  <a:srgbClr val="FF0000"/>
                </a:solidFill>
                <a:latin typeface="Arial"/>
              </a:rPr>
              <a:t>Что можно сделать? Первые шаги: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755392"/>
            <a:ext cx="6096000" cy="2630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 algn="just">
              <a:lnSpc>
                <a:spcPct val="97000"/>
              </a:lnSpc>
              <a:buBlip>
                <a:blip r:embed="rId4"/>
              </a:buBlip>
            </a:pP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Изменить свою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позицию в </a:t>
            </a: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отношениях взрослый-ребенок, научиться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слышать «голос ребенка»</a:t>
            </a:r>
          </a:p>
          <a:p>
            <a:pPr indent="12700" algn="just">
              <a:lnSpc>
                <a:spcPct val="107000"/>
              </a:lnSpc>
              <a:buBlip>
                <a:blip r:embed="rId4"/>
              </a:buBlip>
            </a:pP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Научиться вести диалог с ребенком Научиться поддерживать детскую инициативу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472" y="1094232"/>
            <a:ext cx="1060704" cy="3718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5584" y="1094232"/>
            <a:ext cx="6376416" cy="45933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65536" y="5785104"/>
            <a:ext cx="1420368" cy="228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84448" y="188976"/>
            <a:ext cx="5193792" cy="365760"/>
          </a:xfrm>
          <a:prstGeom prst="rect">
            <a:avLst/>
          </a:prstGeom>
          <a:solidFill>
            <a:srgbClr val="3EB7B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200" b="1">
                <a:solidFill>
                  <a:srgbClr val="FFFFFF"/>
                </a:solidFill>
                <a:latin typeface="Calibri"/>
              </a:rPr>
              <a:t>«ОТ РОЖДЕНИЯ ДО ШКОЛЫ»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4168" y="1533144"/>
            <a:ext cx="3416808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600" b="1">
                <a:solidFill>
                  <a:srgbClr val="FF0000"/>
                </a:solidFill>
                <a:latin typeface="Arial"/>
              </a:rPr>
              <a:t>Что можно сделать?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2017776"/>
            <a:ext cx="2292096" cy="3749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600" b="1">
                <a:solidFill>
                  <a:srgbClr val="FF0000"/>
                </a:solidFill>
                <a:latin typeface="Arial"/>
              </a:rPr>
              <a:t>Первые шаги: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935224"/>
            <a:ext cx="6096000" cy="1834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85750" indent="-17463" algn="just">
              <a:lnSpc>
                <a:spcPct val="97000"/>
              </a:lnSpc>
              <a:spcAft>
                <a:spcPts val="420"/>
              </a:spcAft>
              <a:buBlip>
                <a:blip r:embed="rId5"/>
              </a:buBlip>
            </a:pP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Способствовать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созданию </a:t>
            </a: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детского сообщества</a:t>
            </a:r>
            <a:endParaRPr lang="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8288" algn="just">
              <a:lnSpc>
                <a:spcPct val="97000"/>
              </a:lnSpc>
              <a:buBlip>
                <a:blip r:embed="rId5"/>
              </a:buBlip>
            </a:pPr>
            <a:r>
              <a:rPr lang="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Допустить родителей </a:t>
            </a:r>
            <a:r>
              <a:rPr lang="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образовательное пространство детского сада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" y="908304"/>
            <a:ext cx="12185904" cy="5638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" y="5623560"/>
            <a:ext cx="12179808" cy="7528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06296" y="2697480"/>
            <a:ext cx="8205216" cy="4023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</a:t>
            </a:r>
            <a:r>
              <a:rPr lang="ru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 ВНИМАНИЕ!</a:t>
            </a:r>
            <a:endParaRPr lang="ru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инновации программы</a:t>
            </a: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4868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Внесены изменения в распорядок дня 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Введены новые элементы режима дня (утренний и вечерний круг)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Вводится новый формат совместной детско-взрослой деятельности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Осуществляется переход на новый формат детско-взрослого взаимодействия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Новая организация образовательного процесса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Предлагается новый формат праздников (детская инициатива)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Подробно прописаны принципы организации развивающей предметно-пространственной среды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Предлагается новый формат взаимодействия с родителями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Новый раздел программы «Рабочая программа воспитания»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36" y="116632"/>
            <a:ext cx="4963263" cy="6624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Прямоугольник 22"/>
          <p:cNvSpPr/>
          <p:nvPr/>
        </p:nvSpPr>
        <p:spPr>
          <a:xfrm>
            <a:off x="5159896" y="116632"/>
            <a:ext cx="7032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УКАЗ ПРЕЗИДЕНТА РФ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 07.05.2018 г. № 204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«О национальных целях и стратегических   задачах развития РФ на период до 2024 г.»</a:t>
            </a:r>
          </a:p>
          <a:p>
            <a:pPr algn="ctr"/>
            <a:endParaRPr lang="ru-RU" sz="2400" b="1" u="sng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Главная цель </a:t>
            </a:r>
          </a:p>
          <a:p>
            <a:pPr algn="ctr"/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дошкольного образования</a:t>
            </a:r>
          </a:p>
          <a:p>
            <a:pPr algn="ctr"/>
            <a:r>
              <a:rPr lang="ru-RU" sz="20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Воспитание гармонично развитой и социально ответственной </a:t>
            </a:r>
          </a:p>
          <a:p>
            <a:pPr algn="ctr"/>
            <a:r>
              <a:rPr lang="ru-RU" sz="20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личности на основе духовно-нравственных ценностей </a:t>
            </a:r>
          </a:p>
          <a:p>
            <a:pPr algn="ctr"/>
            <a:r>
              <a:rPr lang="ru-RU" sz="20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народов Российской Федерации, исторических </a:t>
            </a:r>
          </a:p>
          <a:p>
            <a:pPr algn="ctr"/>
            <a:r>
              <a:rPr lang="ru-RU" sz="20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и национально-культурных традиций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4290"/>
            <a:ext cx="12191999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Реализация Программы направлена 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создание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ПДР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(пространство детской реализации) - поддержку детской инициативы, творчества, развитие личности ребенка;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создание условий для самореализации ребенка;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создание каждому ребенку условий для наиболее полного раскрытия возрастных возможностей и способностей, так как задача дошкольного воспитания состоит не в максимальном ускорении развития дошкольника, и не в форсировании сроков и темпов перевода его на «рельсы» школьного возраста; обеспечение разнообразия детской деятельности - близкой и естественной для ребенка: игры, общения со взрослыми и сверстниками, экспериментирования, предметной, изобразительной, музыкальной. Чем полнее и разнообразнее детская деятельность, тем больше она значима для ребенка и отвечает его природе;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ориентацию всех условий реализации программы на ребенка, создание эмоционально - комфортной обстановки и благоприятной среды его позитивного развития.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89844"/>
            <a:ext cx="121919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Инновационная Программа «От рождения до школы» строится на принципе единства развития, воспитания и </a:t>
            </a:r>
            <a:r>
              <a:rPr lang="ru-RU" sz="3600" b="1" dirty="0" smtClean="0">
                <a:solidFill>
                  <a:srgbClr val="0070C0"/>
                </a:solidFill>
              </a:rPr>
              <a:t>образования</a:t>
            </a:r>
            <a:endParaRPr lang="ru-RU" sz="3600" dirty="0">
              <a:solidFill>
                <a:srgbClr val="0070C0"/>
              </a:solidFill>
            </a:endParaRPr>
          </a:p>
          <a:p>
            <a:pPr algn="just"/>
            <a:r>
              <a:rPr lang="ru-RU" sz="3600" dirty="0"/>
              <a:t>Развитие ребенка, его воспитание и образование не могут рассматриваться как изолированные друг от друга процессы. Образование является всеобщей формой детского развития. Программа «ОТ РОЖДЕНИЕЯ ДО ШКОЛЫ» базируется на семи основополагающих принципах дошкольной психологии и педагогики.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8680"/>
            <a:ext cx="121919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Зона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ближайшего развития (ЗБР) (Л.С,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Выготский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 Развивающее обучение в зоне ближайшего развития ребенка определяется содержанием предлагаемых взрослым задач, которые ребенок не может решить самостоятельно, но способен выполнить в совместной со взрослыми деятельности.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Принцип культуросообразности (К.Д.Ушинский). Воспитание и обучение ребенка должно строиться на основе духовных ценностей народов России, исторических и национально - культурных традиций.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подход (А, Н. Леонтьев). Обучение должно строиться на базе характерных для дошкольного возраста видах деятельности. Ребенок развивается тогда, когда он является активным участником, субъектом процесса обучения, занимается важным и интересным для него делом.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Периодизация развития (Д.Б.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Эльконин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 Программа дошкольного образования должна строиться с учетом возрастных возможностей детей с опорой на ведущий вид деятельности.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Амплификация детского развития (А. В. Запорожец). Признание уникальности дошкольного детства, как важнейшего этапа в общем развитии человека, ориентируемого на обеспечения предельно полного проживания детьми дошкольного детства как самоценного, значимого по себе этапа жизни каждого ребенка.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Развивающее обучение (В.В.Давыдов). Ориентировано на понимание ребенком обобщенных отношений и причинно - следственных связей между фактами.</a:t>
            </a:r>
          </a:p>
          <a:p>
            <a:pPr lvl="0" algn="just">
              <a:buBlip>
                <a:blip r:embed="rId2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Пространство детской реализации (ПДР) Создание необходимых условий развития индивидуальности и формирования личности ребенка. Поддержание инициативы ребенка на всех этапах, во всех видах деятельности.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75472" y="0"/>
            <a:ext cx="12300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«Семь золотых принципов дошкольной педагогики»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94710" y="0"/>
            <a:ext cx="3960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УТРЕННИЙ КРУГ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48680"/>
            <a:ext cx="12192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Утренний круг</a:t>
            </a: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 это режимный момент, являющийся формой организации образовательного процесса при совместной деятельности взрослых и детей, который проводится сразу после завтрака.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8519" y="2564904"/>
            <a:ext cx="4022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ВЕЧЕРНИЙ КРУГ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84984"/>
            <a:ext cx="1219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Вечерний круг</a:t>
            </a: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 это режимный момент, являющийся формой </a:t>
            </a: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рефлексии.</a:t>
            </a:r>
            <a:r>
              <a:rPr lang="ru-RU" sz="3200" b="1" i="1" dirty="0"/>
              <a:t> 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Цель:</a:t>
            </a:r>
            <a:r>
              <a:rPr lang="ru-RU" sz="32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 помочь детям научиться осознавать и анализировать свои поступки и поступки сверстников. Научить справедливости, взаимному уважению, умению слушать и понимать друг друга.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3096" y="0"/>
            <a:ext cx="11163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Форматы взаимодействия взрослого и ребёнка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92696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Проектная деятельность 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</a:t>
            </a:r>
            <a:r>
              <a:rPr lang="ru-RU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один из важнейших элементов ПДР (пространства детской реализации). Роль взрослого – создание условий</a:t>
            </a:r>
            <a:r>
              <a:rPr lang="ru-RU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, не забирая инициативу.</a:t>
            </a:r>
          </a:p>
          <a:p>
            <a:pPr algn="just"/>
            <a:endParaRPr lang="ru-RU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Образовательное событие </a:t>
            </a:r>
            <a:r>
              <a:rPr lang="ru-RU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– это длительная, захватывающая игра, где все участвуют «наравне», а «руководят» дети. Задача взрослого – создать ситуацию, которая заинтересует детей, подтолкнёт к поиску решений.</a:t>
            </a:r>
          </a:p>
          <a:p>
            <a:pPr algn="just"/>
            <a:endParaRPr lang="ru-RU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Игра – </a:t>
            </a:r>
            <a:r>
              <a:rPr lang="ru-RU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задача взрослого создать условия для игры, развивать детскую игру, помогать взаимодействовать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410" y="5805264"/>
            <a:ext cx="12396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Главное для педагога «СЛЫШАТЬ ГОЛОС РЕБЁНКА»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5393" y="0"/>
            <a:ext cx="89787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ОБРАЗОВАТЕЛЬНОЙ ДЕЯТЕЛЬНОСТИ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1219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РАЗРАБОТАНО КОМПЛЕКСНОЕ ТЕМАТИЧЕСКОЕ ПЛАНИРОВАНИЕ</a:t>
            </a:r>
          </a:p>
          <a:p>
            <a:pPr algn="ctr"/>
            <a:r>
              <a:rPr lang="ru-RU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- РЕГИОНАЛЬНЫЙ КОМПОНЕНТ (СТ. и ПОДГ. ГРУППЫ)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ЭКСПЕРИМЕНТИРОВАНИЕ (СТ. и ПОДГ. ГРУППЫ)</a:t>
            </a:r>
          </a:p>
          <a:p>
            <a:pPr algn="ctr">
              <a:buFontTx/>
              <a:buChar char="-"/>
            </a:pPr>
            <a:r>
              <a:rPr lang="ru-RU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ИЗОДЕЯТЕЛЬНОСТЬ (СОКРАЩЕНА ДО 1 РАЗА В НЕДЕЛЮ)</a:t>
            </a:r>
          </a:p>
          <a:p>
            <a:pPr algn="ctr"/>
            <a:endParaRPr lang="ru-RU" sz="32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endParaRPr lang="ru-RU" sz="40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endParaRPr lang="ru-RU" sz="32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Произвольный</PresentationFormat>
  <Paragraphs>117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1</cp:lastModifiedBy>
  <cp:revision>3</cp:revision>
  <dcterms:modified xsi:type="dcterms:W3CDTF">2021-10-19T13:04:21Z</dcterms:modified>
</cp:coreProperties>
</file>