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8" r:id="rId8"/>
    <p:sldId id="269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99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992E-F1FD-4AC3-AE69-169AED48F434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EF1F-8040-4FED-85F5-F66DCB6AEA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148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992E-F1FD-4AC3-AE69-169AED48F434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EF1F-8040-4FED-85F5-F66DCB6AEA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5107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992E-F1FD-4AC3-AE69-169AED48F434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EF1F-8040-4FED-85F5-F66DCB6AEA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5638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992E-F1FD-4AC3-AE69-169AED48F434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EF1F-8040-4FED-85F5-F66DCB6AEA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2528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992E-F1FD-4AC3-AE69-169AED48F434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EF1F-8040-4FED-85F5-F66DCB6AEA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559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992E-F1FD-4AC3-AE69-169AED48F434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EF1F-8040-4FED-85F5-F66DCB6AEA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225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992E-F1FD-4AC3-AE69-169AED48F434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EF1F-8040-4FED-85F5-F66DCB6AEA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758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992E-F1FD-4AC3-AE69-169AED48F434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EF1F-8040-4FED-85F5-F66DCB6AEA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6014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992E-F1FD-4AC3-AE69-169AED48F434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EF1F-8040-4FED-85F5-F66DCB6AEA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8051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992E-F1FD-4AC3-AE69-169AED48F434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EF1F-8040-4FED-85F5-F66DCB6AEA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990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8992E-F1FD-4AC3-AE69-169AED48F434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EF1F-8040-4FED-85F5-F66DCB6AEA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891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8992E-F1FD-4AC3-AE69-169AED48F434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AEF1F-8040-4FED-85F5-F66DCB6AEA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117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9144" y="128875"/>
            <a:ext cx="9933709" cy="6600250"/>
          </a:xfrm>
          <a:prstGeom prst="rect">
            <a:avLst/>
          </a:prstGeom>
          <a:ln w="3175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905769" y="1387181"/>
            <a:ext cx="579838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000" b="1" dirty="0" smtClean="0">
                <a:solidFill>
                  <a:srgbClr val="FF0066"/>
                </a:solidFill>
                <a:latin typeface="Segoe Script" panose="020B0504020000000003" pitchFamily="34" charset="0"/>
                <a:ea typeface="Gungsuh" panose="02030600000101010101" pitchFamily="18" charset="-127"/>
              </a:rPr>
              <a:t>Районный этап </a:t>
            </a:r>
          </a:p>
          <a:p>
            <a:pPr algn="r"/>
            <a:r>
              <a:rPr lang="ru-RU" sz="4000" b="1" dirty="0" smtClean="0">
                <a:solidFill>
                  <a:srgbClr val="FF0066"/>
                </a:solidFill>
                <a:latin typeface="Segoe Script" panose="020B0504020000000003" pitchFamily="34" charset="0"/>
                <a:ea typeface="Gungsuh" panose="02030600000101010101" pitchFamily="18" charset="-127"/>
              </a:rPr>
              <a:t>городского </a:t>
            </a:r>
          </a:p>
          <a:p>
            <a:pPr algn="r"/>
            <a:r>
              <a:rPr lang="ru-RU" sz="4000" b="1" dirty="0" smtClean="0">
                <a:solidFill>
                  <a:srgbClr val="FF0066"/>
                </a:solidFill>
                <a:latin typeface="Segoe Script" panose="020B0504020000000003" pitchFamily="34" charset="0"/>
                <a:ea typeface="Gungsuh" panose="02030600000101010101" pitchFamily="18" charset="-127"/>
              </a:rPr>
              <a:t>Фестиваля чтецов </a:t>
            </a:r>
          </a:p>
          <a:p>
            <a:pPr algn="r"/>
            <a:r>
              <a:rPr lang="ru-RU" sz="4000" b="1" dirty="0" smtClean="0">
                <a:solidFill>
                  <a:srgbClr val="FF0066"/>
                </a:solidFill>
                <a:latin typeface="Segoe Script" panose="020B0504020000000003" pitchFamily="34" charset="0"/>
                <a:ea typeface="Gungsuh" panose="02030600000101010101" pitchFamily="18" charset="-127"/>
              </a:rPr>
              <a:t>«Живое слово»</a:t>
            </a:r>
            <a:endParaRPr lang="ru-RU" sz="4000" b="1" dirty="0">
              <a:solidFill>
                <a:srgbClr val="FF0066"/>
              </a:solidFill>
              <a:latin typeface="Segoe Script" panose="020B0504020000000003" pitchFamily="34" charset="0"/>
              <a:ea typeface="Gungsuh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3518" y="5985262"/>
            <a:ext cx="2904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66"/>
                </a:solidFill>
                <a:latin typeface="Segoe Script" panose="020B0504020000000003" pitchFamily="34" charset="0"/>
                <a:ea typeface="Gungsuh" panose="02030600000101010101" pitchFamily="18" charset="-127"/>
              </a:rPr>
              <a:t>Г. Ярославль, 2019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5999" y="4455662"/>
            <a:ext cx="45111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66"/>
                </a:solidFill>
                <a:latin typeface="Segoe Script" panose="020B0504020000000003" pitchFamily="34" charset="0"/>
                <a:ea typeface="Gungsuh" panose="02030600000101010101" pitchFamily="18" charset="-127"/>
              </a:rPr>
              <a:t>Учителя-логопеды:</a:t>
            </a:r>
          </a:p>
          <a:p>
            <a:r>
              <a:rPr lang="ru-RU" sz="2000" b="1" dirty="0" err="1" smtClean="0">
                <a:solidFill>
                  <a:srgbClr val="FF0066"/>
                </a:solidFill>
                <a:latin typeface="Segoe Script" panose="020B0504020000000003" pitchFamily="34" charset="0"/>
                <a:ea typeface="Gungsuh" panose="02030600000101010101" pitchFamily="18" charset="-127"/>
              </a:rPr>
              <a:t>Иомтова</a:t>
            </a:r>
            <a:r>
              <a:rPr lang="ru-RU" sz="2000" b="1" dirty="0" smtClean="0">
                <a:solidFill>
                  <a:srgbClr val="FF0066"/>
                </a:solidFill>
                <a:latin typeface="Segoe Script" panose="020B0504020000000003" pitchFamily="34" charset="0"/>
                <a:ea typeface="Gungsuh" panose="02030600000101010101" pitchFamily="18" charset="-127"/>
              </a:rPr>
              <a:t> Лидия Витальевна,</a:t>
            </a:r>
          </a:p>
          <a:p>
            <a:r>
              <a:rPr lang="ru-RU" sz="2000" b="1" dirty="0" smtClean="0">
                <a:solidFill>
                  <a:srgbClr val="FF0066"/>
                </a:solidFill>
                <a:latin typeface="Segoe Script" panose="020B0504020000000003" pitchFamily="34" charset="0"/>
                <a:ea typeface="Gungsuh" panose="02030600000101010101" pitchFamily="18" charset="-127"/>
              </a:rPr>
              <a:t>Короткова Ольга Николаевна</a:t>
            </a:r>
            <a:endParaRPr lang="ru-RU" sz="2000" b="1" dirty="0">
              <a:solidFill>
                <a:srgbClr val="FF0066"/>
              </a:solidFill>
              <a:latin typeface="Segoe Script" panose="020B0504020000000003" pitchFamily="34" charset="0"/>
              <a:ea typeface="Gungsuh" panose="02030600000101010101" pitchFamily="18" charset="-127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66177" y="419474"/>
            <a:ext cx="94596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FF0066"/>
                </a:solidFill>
                <a:latin typeface="Segoe Script" panose="020B0504020000000003" pitchFamily="34" charset="0"/>
                <a:ea typeface="Gungsuh" panose="02030600000101010101" pitchFamily="18" charset="-127"/>
              </a:rPr>
              <a:t>Муниципальное дошкольное образовательное учреждение «Детский сад № 114»</a:t>
            </a:r>
            <a:endParaRPr lang="ru-RU" sz="1600" b="1" dirty="0">
              <a:solidFill>
                <a:srgbClr val="FF0066"/>
              </a:solidFill>
              <a:latin typeface="Segoe Script" panose="020B0504020000000003" pitchFamily="34" charset="0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12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842100" y="506397"/>
            <a:ext cx="86452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7F0F6F"/>
                </a:solidFill>
                <a:latin typeface="Segoe Script" panose="020B0504020000000003" pitchFamily="34" charset="0"/>
              </a:rPr>
              <a:t>      25 февраля 2019 </a:t>
            </a:r>
            <a:r>
              <a:rPr lang="ru-RU" sz="2800" b="1" dirty="0">
                <a:solidFill>
                  <a:srgbClr val="7F0F6F"/>
                </a:solidFill>
                <a:latin typeface="Segoe Script" panose="020B0504020000000003" pitchFamily="34" charset="0"/>
              </a:rPr>
              <a:t>года в </a:t>
            </a:r>
            <a:r>
              <a:rPr lang="ru-RU" sz="2800" b="1" dirty="0" smtClean="0">
                <a:solidFill>
                  <a:srgbClr val="7F0F6F"/>
                </a:solidFill>
                <a:latin typeface="Segoe Script" panose="020B0504020000000003" pitchFamily="34" charset="0"/>
              </a:rPr>
              <a:t>МДОУ «Детский сад № 16» прошёл районный этап городского Фестиваля </a:t>
            </a:r>
            <a:r>
              <a:rPr lang="ru-RU" sz="2800" b="1" dirty="0">
                <a:solidFill>
                  <a:srgbClr val="7F0F6F"/>
                </a:solidFill>
                <a:latin typeface="Segoe Script" panose="020B0504020000000003" pitchFamily="34" charset="0"/>
              </a:rPr>
              <a:t>чтецов </a:t>
            </a:r>
            <a:r>
              <a:rPr lang="ru-RU" sz="2800" b="1" dirty="0" smtClean="0">
                <a:solidFill>
                  <a:srgbClr val="7F0F6F"/>
                </a:solidFill>
                <a:latin typeface="Segoe Script" panose="020B0504020000000003" pitchFamily="34" charset="0"/>
              </a:rPr>
              <a:t>«Живое слово».</a:t>
            </a:r>
            <a:endParaRPr lang="ru-RU" sz="2800" dirty="0">
              <a:latin typeface="Segoe Script" panose="020B05040200000000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61598" y="4758722"/>
            <a:ext cx="83449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7F0F6F"/>
                </a:solidFill>
                <a:latin typeface="Segoe Script" panose="020B0504020000000003" pitchFamily="34" charset="0"/>
              </a:rPr>
              <a:t>     В конкурсе приняли участие 29 чтецов из 14 дошкольных учреждений Дзержинского района города Ярославля</a:t>
            </a:r>
            <a:endParaRPr lang="ru-RU" sz="2800" b="1" dirty="0">
              <a:solidFill>
                <a:srgbClr val="7F0F6F"/>
              </a:solidFill>
              <a:latin typeface="Segoe Script" panose="020B05040200000000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075" y="0"/>
            <a:ext cx="174092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F:\Районный конкурс чтецов 25 февраля 2019\DSC_0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8501" y="1908655"/>
            <a:ext cx="4301758" cy="28678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7956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584231" y="275708"/>
            <a:ext cx="87751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F0F6F"/>
                </a:solidFill>
                <a:latin typeface="Segoe Script" panose="020B0504020000000003" pitchFamily="34" charset="0"/>
              </a:rPr>
              <a:t>Тематика фестиваля была представлена </a:t>
            </a:r>
          </a:p>
          <a:p>
            <a:pPr algn="ctr"/>
            <a:r>
              <a:rPr lang="ru-RU" sz="2800" b="1" dirty="0" smtClean="0">
                <a:solidFill>
                  <a:srgbClr val="7F0F6F"/>
                </a:solidFill>
                <a:latin typeface="Segoe Script" panose="020B0504020000000003" pitchFamily="34" charset="0"/>
              </a:rPr>
              <a:t>следующими номинациями:</a:t>
            </a:r>
            <a:endParaRPr lang="ru-RU" sz="2800" b="1" dirty="0">
              <a:solidFill>
                <a:srgbClr val="7F0F6F"/>
              </a:solidFill>
              <a:latin typeface="Segoe Script" panose="020B05040200000000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2793" y="1324012"/>
            <a:ext cx="2412345" cy="1809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765616" y="1454998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F0F6F"/>
                </a:solidFill>
                <a:latin typeface="Segoe Script" panose="020B0504020000000003" pitchFamily="34" charset="0"/>
              </a:rPr>
              <a:t>«Времена года»</a:t>
            </a:r>
            <a:endParaRPr lang="ru-RU" sz="2400" b="1" dirty="0">
              <a:solidFill>
                <a:srgbClr val="7F0F6F"/>
              </a:solidFill>
              <a:latin typeface="Segoe Script" panose="020B05040200000000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7371" y="3089031"/>
            <a:ext cx="2722019" cy="1429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604831" y="3273398"/>
            <a:ext cx="5150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F0F6F"/>
                </a:solidFill>
                <a:latin typeface="Segoe Script" panose="020B0504020000000003" pitchFamily="34" charset="0"/>
              </a:rPr>
              <a:t>«Этих дней </a:t>
            </a:r>
          </a:p>
          <a:p>
            <a:pPr algn="ctr"/>
            <a:r>
              <a:rPr lang="ru-RU" sz="2400" b="1" dirty="0" smtClean="0">
                <a:solidFill>
                  <a:srgbClr val="7F0F6F"/>
                </a:solidFill>
                <a:latin typeface="Segoe Script" panose="020B0504020000000003" pitchFamily="34" charset="0"/>
              </a:rPr>
              <a:t>не смолкнет слава»</a:t>
            </a:r>
            <a:endParaRPr lang="ru-RU" sz="2400" b="1" dirty="0">
              <a:solidFill>
                <a:srgbClr val="7F0F6F"/>
              </a:solidFill>
              <a:latin typeface="Segoe Script" panose="020B0504020000000003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5321" y="4788878"/>
            <a:ext cx="2527288" cy="1682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6513299" y="5076502"/>
            <a:ext cx="3425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F0F6F"/>
                </a:solidFill>
                <a:latin typeface="Segoe Script" panose="020B0504020000000003" pitchFamily="34" charset="0"/>
              </a:rPr>
              <a:t>«Как хорошо, </a:t>
            </a:r>
          </a:p>
          <a:p>
            <a:pPr algn="ctr"/>
            <a:r>
              <a:rPr lang="ru-RU" sz="2400" b="1" dirty="0" smtClean="0">
                <a:solidFill>
                  <a:srgbClr val="7F0F6F"/>
                </a:solidFill>
                <a:latin typeface="Segoe Script" panose="020B0504020000000003" pitchFamily="34" charset="0"/>
              </a:rPr>
              <a:t>когда мы вместе»</a:t>
            </a:r>
            <a:endParaRPr lang="ru-RU" sz="2400" b="1" dirty="0">
              <a:solidFill>
                <a:srgbClr val="7F0F6F"/>
              </a:solidFill>
              <a:latin typeface="Segoe Script" panose="020B05040200000000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68790" y="1974757"/>
            <a:ext cx="569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F0F6F"/>
                </a:solidFill>
                <a:latin typeface="Segoe Script" panose="020B0504020000000003" pitchFamily="34" charset="0"/>
              </a:rPr>
              <a:t>(стихотворные произведения о природе)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79639" y="4032535"/>
            <a:ext cx="6185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F0F6F"/>
                </a:solidFill>
                <a:latin typeface="Segoe Script" panose="020B0504020000000003" pitchFamily="34" charset="0"/>
              </a:rPr>
              <a:t>(стихотворные произведения о войне)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818909" y="5919427"/>
            <a:ext cx="55404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F0F6F"/>
                </a:solidFill>
                <a:latin typeface="Segoe Script" panose="020B0504020000000003" pitchFamily="34" charset="0"/>
              </a:rPr>
              <a:t>(стихотворные произведения о семье)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032" y="0"/>
            <a:ext cx="174360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502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466109" y="453118"/>
            <a:ext cx="89496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F0F6F"/>
                </a:solidFill>
                <a:latin typeface="Segoe Script" panose="020B0504020000000003" pitchFamily="34" charset="0"/>
              </a:rPr>
              <a:t>В номинации «Времена года» наш детский сад представляли две участницы: </a:t>
            </a:r>
            <a:endParaRPr lang="ru-RU" sz="2800" b="1" dirty="0">
              <a:solidFill>
                <a:srgbClr val="7F0F6F"/>
              </a:solidFill>
              <a:latin typeface="Segoe Script" panose="020B05040200000000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50625" y="1582520"/>
            <a:ext cx="3338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F0F6F"/>
                </a:solidFill>
                <a:latin typeface="Segoe Script" panose="020B0504020000000003" pitchFamily="34" charset="0"/>
              </a:rPr>
              <a:t>Григорьева Мария</a:t>
            </a:r>
            <a:endParaRPr lang="ru-RU" sz="2400" b="1" dirty="0">
              <a:solidFill>
                <a:srgbClr val="7F0F6F"/>
              </a:solidFill>
              <a:latin typeface="Segoe Script" panose="020B05040200000000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76655" y="1582520"/>
            <a:ext cx="39247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F0F6F"/>
                </a:solidFill>
                <a:latin typeface="Segoe Script" panose="020B0504020000000003" pitchFamily="34" charset="0"/>
              </a:rPr>
              <a:t>Хрунина Виктория</a:t>
            </a:r>
            <a:endParaRPr lang="ru-RU" sz="2400" b="1" dirty="0">
              <a:solidFill>
                <a:srgbClr val="7F0F6F"/>
              </a:solidFill>
              <a:latin typeface="Segoe Script" panose="020B05040200000000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5281" y="2220963"/>
            <a:ext cx="2303629" cy="3000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8884" y="2220963"/>
            <a:ext cx="1982933" cy="28913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466109" y="5283653"/>
            <a:ext cx="92877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7F0F6F"/>
                </a:solidFill>
                <a:latin typeface="Segoe Script" panose="020B0504020000000003" pitchFamily="34" charset="0"/>
              </a:rPr>
              <a:t> Конкурсантов для городского фестиваля </a:t>
            </a:r>
          </a:p>
          <a:p>
            <a:pPr algn="ctr"/>
            <a:r>
              <a:rPr lang="ru-RU" sz="2200" b="1" dirty="0" smtClean="0">
                <a:solidFill>
                  <a:srgbClr val="7F0F6F"/>
                </a:solidFill>
                <a:latin typeface="Segoe Script" panose="020B0504020000000003" pitchFamily="34" charset="0"/>
              </a:rPr>
              <a:t>«Живое слово» подготовили учителя-логопеды: </a:t>
            </a:r>
          </a:p>
          <a:p>
            <a:pPr algn="ctr"/>
            <a:r>
              <a:rPr lang="ru-RU" sz="2200" b="1" dirty="0" err="1" smtClean="0">
                <a:solidFill>
                  <a:srgbClr val="7F0F6F"/>
                </a:solidFill>
                <a:latin typeface="Segoe Script" panose="020B0504020000000003" pitchFamily="34" charset="0"/>
              </a:rPr>
              <a:t>Иомтова</a:t>
            </a:r>
            <a:r>
              <a:rPr lang="ru-RU" sz="2200" b="1" dirty="0" smtClean="0">
                <a:solidFill>
                  <a:srgbClr val="7F0F6F"/>
                </a:solidFill>
                <a:latin typeface="Segoe Script" panose="020B0504020000000003" pitchFamily="34" charset="0"/>
              </a:rPr>
              <a:t> Л.В. и Короткова О.Н.</a:t>
            </a:r>
            <a:endParaRPr lang="ru-RU" sz="2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812" y="-595"/>
            <a:ext cx="174360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49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139623" y="884488"/>
            <a:ext cx="573679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F0F6F"/>
                </a:solidFill>
                <a:latin typeface="Segoe Script" panose="020B0504020000000003" pitchFamily="34" charset="0"/>
              </a:rPr>
              <a:t>Хрунина Виктория прочитала стихотворение </a:t>
            </a:r>
          </a:p>
          <a:p>
            <a:pPr algn="ctr"/>
            <a:r>
              <a:rPr lang="ru-RU" sz="2800" b="1" dirty="0" smtClean="0">
                <a:solidFill>
                  <a:srgbClr val="7F0F6F"/>
                </a:solidFill>
                <a:latin typeface="Segoe Script" panose="020B0504020000000003" pitchFamily="34" charset="0"/>
              </a:rPr>
              <a:t>Елены Благининой «Одуванчик»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8673" y="471298"/>
            <a:ext cx="3679241" cy="24528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4625" y="3069168"/>
            <a:ext cx="3670349" cy="24468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096000" y="3584857"/>
            <a:ext cx="57282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F0F6F"/>
                </a:solidFill>
                <a:latin typeface="Segoe Script" panose="020B0504020000000003" pitchFamily="34" charset="0"/>
              </a:rPr>
              <a:t>Григорьева Мария </a:t>
            </a:r>
            <a:r>
              <a:rPr lang="ru-RU" sz="2800" b="1" dirty="0">
                <a:solidFill>
                  <a:srgbClr val="7F0F6F"/>
                </a:solidFill>
                <a:latin typeface="Segoe Script" panose="020B0504020000000003" pitchFamily="34" charset="0"/>
              </a:rPr>
              <a:t>прочитала стихотворение </a:t>
            </a:r>
          </a:p>
          <a:p>
            <a:pPr algn="ctr"/>
            <a:r>
              <a:rPr lang="ru-RU" sz="2800" b="1" dirty="0" smtClean="0">
                <a:solidFill>
                  <a:srgbClr val="7F0F6F"/>
                </a:solidFill>
                <a:latin typeface="Segoe Script" panose="020B0504020000000003" pitchFamily="34" charset="0"/>
              </a:rPr>
              <a:t>Зинаиды Александровой «Подснежник»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45742" y="5790035"/>
            <a:ext cx="101460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F0F6F"/>
                </a:solidFill>
                <a:latin typeface="Segoe Script" panose="020B0504020000000003" pitchFamily="34" charset="0"/>
              </a:rPr>
              <a:t>Выступление каждого участника сопровождалось </a:t>
            </a:r>
          </a:p>
          <a:p>
            <a:pPr algn="ctr"/>
            <a:r>
              <a:rPr lang="ru-RU" sz="2400" b="1" dirty="0" smtClean="0">
                <a:solidFill>
                  <a:srgbClr val="7F0F6F"/>
                </a:solidFill>
                <a:latin typeface="Segoe Script" panose="020B0504020000000003" pitchFamily="34" charset="0"/>
              </a:rPr>
              <a:t>презентацией, созданной учителями-логопедами</a:t>
            </a:r>
            <a:endParaRPr lang="ru-RU" sz="2400" b="1" dirty="0">
              <a:solidFill>
                <a:srgbClr val="7F0F6F"/>
              </a:solidFill>
              <a:latin typeface="Segoe Script" panose="020B05040200000000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592" y="-297"/>
            <a:ext cx="174360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686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44" y="-24981"/>
            <a:ext cx="12217443" cy="68829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64299" y="313025"/>
            <a:ext cx="87060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F0F6F"/>
                </a:solidFill>
                <a:latin typeface="Segoe Script" panose="020B0504020000000003" pitchFamily="34" charset="0"/>
              </a:rPr>
              <a:t>По результатам конкурса в номинации «Времена года»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40821" y="1874908"/>
            <a:ext cx="40316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7F0F6F"/>
                </a:solidFill>
                <a:latin typeface="Segoe Script" panose="020B0504020000000003" pitchFamily="34" charset="0"/>
              </a:rPr>
              <a:t>Хрунина</a:t>
            </a:r>
            <a:r>
              <a:rPr lang="ru-RU" sz="2400" b="1" dirty="0">
                <a:solidFill>
                  <a:srgbClr val="7F0F6F"/>
                </a:solidFill>
                <a:latin typeface="Segoe Script" panose="020B0504020000000003" pitchFamily="34" charset="0"/>
              </a:rPr>
              <a:t> Виктория  </a:t>
            </a:r>
            <a:endParaRPr lang="ru-RU" sz="2400" b="1" dirty="0" smtClean="0">
              <a:solidFill>
                <a:srgbClr val="7F0F6F"/>
              </a:solidFill>
              <a:latin typeface="Segoe Script" panose="020B0504020000000003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7F0F6F"/>
                </a:solidFill>
                <a:latin typeface="Segoe Script" panose="020B0504020000000003" pitchFamily="34" charset="0"/>
              </a:rPr>
              <a:t>заняла </a:t>
            </a:r>
            <a:r>
              <a:rPr lang="en-US" sz="2400" b="1" dirty="0" smtClean="0">
                <a:solidFill>
                  <a:srgbClr val="7F0F6F"/>
                </a:solidFill>
                <a:latin typeface="Segoe Script" panose="020B0504020000000003" pitchFamily="34" charset="0"/>
              </a:rPr>
              <a:t>III</a:t>
            </a:r>
            <a:r>
              <a:rPr lang="ru-RU" sz="2400" b="1" dirty="0" smtClean="0">
                <a:solidFill>
                  <a:srgbClr val="7F0F6F"/>
                </a:solidFill>
                <a:latin typeface="Segoe Script" panose="020B0504020000000003" pitchFamily="34" charset="0"/>
              </a:rPr>
              <a:t> место,</a:t>
            </a:r>
            <a:endParaRPr lang="ru-RU" sz="2400" b="1" dirty="0">
              <a:solidFill>
                <a:srgbClr val="7F0F6F"/>
              </a:solidFill>
              <a:latin typeface="Segoe Script" panose="020B05040200000000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72494" y="4422428"/>
            <a:ext cx="37199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F0F6F"/>
                </a:solidFill>
                <a:latin typeface="Segoe Script" panose="020B0504020000000003" pitchFamily="34" charset="0"/>
              </a:rPr>
              <a:t>Григорьева Мария</a:t>
            </a:r>
          </a:p>
          <a:p>
            <a:pPr algn="ctr"/>
            <a:r>
              <a:rPr lang="ru-RU" sz="2400" b="1" dirty="0" smtClean="0">
                <a:solidFill>
                  <a:srgbClr val="7F0F6F"/>
                </a:solidFill>
                <a:latin typeface="Segoe Script" panose="020B0504020000000003" pitchFamily="34" charset="0"/>
              </a:rPr>
              <a:t> заняла </a:t>
            </a:r>
            <a:r>
              <a:rPr lang="en-US" sz="2400" b="1" dirty="0" smtClean="0">
                <a:solidFill>
                  <a:srgbClr val="7F0F6F"/>
                </a:solidFill>
                <a:latin typeface="Segoe Script" panose="020B0504020000000003" pitchFamily="34" charset="0"/>
              </a:rPr>
              <a:t>I</a:t>
            </a:r>
            <a:r>
              <a:rPr lang="ru-RU" sz="2400" b="1" dirty="0" smtClean="0">
                <a:solidFill>
                  <a:srgbClr val="7F0F6F"/>
                </a:solidFill>
                <a:latin typeface="Segoe Script" panose="020B0504020000000003" pitchFamily="34" charset="0"/>
              </a:rPr>
              <a:t> место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1354" y="1282239"/>
            <a:ext cx="3807931" cy="25386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0821" y="3117822"/>
            <a:ext cx="3782291" cy="25215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24" y="-24981"/>
            <a:ext cx="1743607" cy="685859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764299" y="5987064"/>
            <a:ext cx="8581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7F0F6F"/>
                </a:solidFill>
                <a:latin typeface="Segoe Script" panose="020B0504020000000003" pitchFamily="34" charset="0"/>
              </a:rPr>
              <a:t>ПОЗДРАВЛЯЕМ НАШИХ ПОБЕДИТЕЛЕЙ!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33857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22" y="-12491"/>
            <a:ext cx="12217443" cy="68829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74814" y="943869"/>
            <a:ext cx="48180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F0F6F"/>
                </a:solidFill>
                <a:latin typeface="Segoe Script" panose="020B0504020000000003" pitchFamily="34" charset="0"/>
              </a:rPr>
              <a:t>Все участники </a:t>
            </a:r>
          </a:p>
          <a:p>
            <a:pPr algn="ctr"/>
            <a:r>
              <a:rPr lang="ru-RU" sz="2800" b="1" dirty="0" smtClean="0">
                <a:solidFill>
                  <a:srgbClr val="7F0F6F"/>
                </a:solidFill>
                <a:latin typeface="Segoe Script" panose="020B0504020000000003" pitchFamily="34" charset="0"/>
              </a:rPr>
              <a:t>Фестиваля </a:t>
            </a:r>
          </a:p>
          <a:p>
            <a:pPr algn="ctr"/>
            <a:r>
              <a:rPr lang="ru-RU" sz="2800" b="1" dirty="0" smtClean="0">
                <a:solidFill>
                  <a:srgbClr val="7F0F6F"/>
                </a:solidFill>
                <a:latin typeface="Segoe Script" panose="020B0504020000000003" pitchFamily="34" charset="0"/>
              </a:rPr>
              <a:t>получили грамоты и </a:t>
            </a:r>
          </a:p>
          <a:p>
            <a:pPr algn="ctr"/>
            <a:r>
              <a:rPr lang="ru-RU" sz="2800" b="1" dirty="0" smtClean="0">
                <a:solidFill>
                  <a:srgbClr val="7F0F6F"/>
                </a:solidFill>
                <a:latin typeface="Segoe Script" panose="020B0504020000000003" pitchFamily="34" charset="0"/>
              </a:rPr>
              <a:t>памятные подарки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69878" y="4155939"/>
            <a:ext cx="5397631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F0F6F"/>
                </a:solidFill>
                <a:latin typeface="Segoe Script" panose="020B0504020000000003" pitchFamily="34" charset="0"/>
              </a:rPr>
              <a:t>Педагоги получили </a:t>
            </a:r>
          </a:p>
          <a:p>
            <a:pPr algn="ctr"/>
            <a:r>
              <a:rPr lang="ru-RU" sz="2800" b="1" dirty="0" smtClean="0">
                <a:solidFill>
                  <a:srgbClr val="7F0F6F"/>
                </a:solidFill>
                <a:latin typeface="Segoe Script" panose="020B0504020000000003" pitchFamily="34" charset="0"/>
              </a:rPr>
              <a:t>благодарственные письма</a:t>
            </a:r>
          </a:p>
          <a:p>
            <a:pPr algn="ctr"/>
            <a:r>
              <a:rPr lang="ru-RU" sz="2800" b="1" dirty="0">
                <a:solidFill>
                  <a:srgbClr val="7F0F6F"/>
                </a:solidFill>
                <a:latin typeface="Segoe Script" panose="020B0504020000000003" pitchFamily="34" charset="0"/>
              </a:rPr>
              <a:t>з</a:t>
            </a:r>
            <a:r>
              <a:rPr lang="ru-RU" sz="2800" b="1" dirty="0" smtClean="0">
                <a:solidFill>
                  <a:srgbClr val="7F0F6F"/>
                </a:solidFill>
                <a:latin typeface="Segoe Script" panose="020B0504020000000003" pitchFamily="34" charset="0"/>
              </a:rPr>
              <a:t>а подготовку </a:t>
            </a:r>
          </a:p>
          <a:p>
            <a:pPr algn="ctr"/>
            <a:r>
              <a:rPr lang="ru-RU" sz="2800" b="1" dirty="0" smtClean="0">
                <a:solidFill>
                  <a:srgbClr val="7F0F6F"/>
                </a:solidFill>
                <a:latin typeface="Segoe Script" panose="020B0504020000000003" pitchFamily="34" charset="0"/>
              </a:rPr>
              <a:t>участников конкурса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1916" y="537882"/>
            <a:ext cx="2051155" cy="28911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4814" y="3281082"/>
            <a:ext cx="1979209" cy="28928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084" y="3281082"/>
            <a:ext cx="1980520" cy="2889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102" y="-12491"/>
            <a:ext cx="1743607" cy="6858594"/>
          </a:xfrm>
          <a:prstGeom prst="rect">
            <a:avLst/>
          </a:prstGeom>
        </p:spPr>
      </p:pic>
      <p:pic>
        <p:nvPicPr>
          <p:cNvPr id="1026" name="Picture 2" descr="F:\Рисунок (54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32691" y="562707"/>
            <a:ext cx="2061478" cy="28838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3240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22" y="-12491"/>
            <a:ext cx="12217443" cy="68829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11182" y="407058"/>
            <a:ext cx="8090676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F0F6F"/>
                </a:solidFill>
                <a:latin typeface="Segoe Script" panose="020B0504020000000003" pitchFamily="34" charset="0"/>
              </a:rPr>
              <a:t>Выражаем благодарность родителям </a:t>
            </a:r>
          </a:p>
          <a:p>
            <a:pPr algn="ctr"/>
            <a:r>
              <a:rPr lang="ru-RU" sz="2800" b="1" dirty="0" smtClean="0">
                <a:solidFill>
                  <a:srgbClr val="7F0F6F"/>
                </a:solidFill>
                <a:latin typeface="Segoe Script" panose="020B0504020000000003" pitchFamily="34" charset="0"/>
              </a:rPr>
              <a:t>наших участниц Фестиваля </a:t>
            </a:r>
          </a:p>
          <a:p>
            <a:pPr algn="ctr"/>
            <a:r>
              <a:rPr lang="ru-RU" sz="2800" b="1" dirty="0" smtClean="0">
                <a:solidFill>
                  <a:srgbClr val="7F0F6F"/>
                </a:solidFill>
                <a:latin typeface="Segoe Script" panose="020B0504020000000003" pitchFamily="34" charset="0"/>
              </a:rPr>
              <a:t>«Живое слово»  </a:t>
            </a:r>
          </a:p>
          <a:p>
            <a:pPr algn="ctr"/>
            <a:r>
              <a:rPr lang="ru-RU" sz="2800" b="1" dirty="0">
                <a:solidFill>
                  <a:srgbClr val="7F0F6F"/>
                </a:solidFill>
                <a:latin typeface="Segoe Script" panose="020B0504020000000003" pitchFamily="34" charset="0"/>
              </a:rPr>
              <a:t>з</a:t>
            </a:r>
            <a:r>
              <a:rPr lang="ru-RU" sz="2800" b="1" dirty="0" smtClean="0">
                <a:solidFill>
                  <a:srgbClr val="7F0F6F"/>
                </a:solidFill>
                <a:latin typeface="Segoe Script" panose="020B0504020000000003" pitchFamily="34" charset="0"/>
              </a:rPr>
              <a:t>а  правильный подход </a:t>
            </a:r>
          </a:p>
          <a:p>
            <a:pPr algn="ctr"/>
            <a:r>
              <a:rPr lang="ru-RU" sz="2800" b="1" dirty="0" smtClean="0">
                <a:solidFill>
                  <a:srgbClr val="7F0F6F"/>
                </a:solidFill>
                <a:latin typeface="Segoe Script" panose="020B0504020000000003" pitchFamily="34" charset="0"/>
              </a:rPr>
              <a:t>в подготовке к конкурсу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9877" y="2946825"/>
            <a:ext cx="3307476" cy="2536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3147" y="2909321"/>
            <a:ext cx="3828386" cy="2552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637316" y="5725362"/>
            <a:ext cx="2683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7F0F6F"/>
                </a:solidFill>
                <a:latin typeface="Segoe Script" panose="020B0504020000000003" pitchFamily="34" charset="0"/>
              </a:rPr>
              <a:t>СПАСИБО!!!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769" y="-298"/>
            <a:ext cx="1749704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94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7443" cy="68829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44791" y="568511"/>
            <a:ext cx="922560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F0F6F"/>
                </a:solidFill>
                <a:latin typeface="Segoe Script" panose="020B0504020000000003" pitchFamily="34" charset="0"/>
              </a:rPr>
              <a:t>Выражаем благодарность администрации </a:t>
            </a:r>
          </a:p>
          <a:p>
            <a:pPr algn="ctr"/>
            <a:r>
              <a:rPr lang="ru-RU" sz="2800" b="1" dirty="0" smtClean="0">
                <a:solidFill>
                  <a:srgbClr val="7F0F6F"/>
                </a:solidFill>
                <a:latin typeface="Segoe Script" panose="020B0504020000000003" pitchFamily="34" charset="0"/>
              </a:rPr>
              <a:t>и педагогам МДОУ «Детский сад № 16» </a:t>
            </a:r>
          </a:p>
          <a:p>
            <a:pPr algn="ctr"/>
            <a:r>
              <a:rPr lang="ru-RU" sz="2800" b="1" dirty="0" smtClean="0">
                <a:solidFill>
                  <a:srgbClr val="7F0F6F"/>
                </a:solidFill>
                <a:latin typeface="Segoe Script" panose="020B0504020000000003" pitchFamily="34" charset="0"/>
              </a:rPr>
              <a:t>за продуманную организацию Фестиваля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1721" y="4969330"/>
            <a:ext cx="8728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7F0F6F"/>
                </a:solidFill>
                <a:latin typeface="Segoe Script" panose="020B0504020000000003" pitchFamily="34" charset="0"/>
              </a:rPr>
              <a:t>Мероприятие прошло на высоком уровне!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00" y="24387"/>
            <a:ext cx="1749704" cy="6858594"/>
          </a:xfrm>
          <a:prstGeom prst="rect">
            <a:avLst/>
          </a:prstGeom>
        </p:spPr>
      </p:pic>
      <p:pic>
        <p:nvPicPr>
          <p:cNvPr id="1026" name="Picture 2" descr="F:\Конкурс чтецов в ДОУ\Конкурс чтечов 2018\Картинки\конкурс чтецов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2246" y="2173780"/>
            <a:ext cx="4031078" cy="2526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2269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259</Words>
  <Application>Microsoft Office PowerPoint</Application>
  <PresentationFormat>Произвольный</PresentationFormat>
  <Paragraphs>57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пк</cp:lastModifiedBy>
  <cp:revision>28</cp:revision>
  <dcterms:created xsi:type="dcterms:W3CDTF">2019-02-25T14:34:51Z</dcterms:created>
  <dcterms:modified xsi:type="dcterms:W3CDTF">2019-03-01T05:59:20Z</dcterms:modified>
</cp:coreProperties>
</file>